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6" r:id="rId41"/>
    <p:sldId id="297" r:id="rId42"/>
    <p:sldId id="298" r:id="rId43"/>
    <p:sldId id="299" r:id="rId44"/>
    <p:sldId id="300" r:id="rId45"/>
  </p:sldIdLst>
  <p:sldSz cx="18288000" cy="10287000"/>
  <p:notesSz cx="6858000" cy="9144000"/>
  <p:embeddedFontLst>
    <p:embeddedFont>
      <p:font typeface="Archivo Narrow" panose="020B0604020202020204" charset="0"/>
      <p:regular r:id="rId46"/>
    </p:embeddedFont>
    <p:embeddedFont>
      <p:font typeface="Archivo Narrow Bold" panose="020B0604020202020204" charset="0"/>
      <p:regular r:id="rId47"/>
    </p:embeddedFont>
    <p:embeddedFont>
      <p:font typeface="DM Sans Bold" panose="020B0604020202020204" charset="0"/>
      <p:regular r:id="rId48"/>
    </p:embeddedFont>
    <p:embeddedFont>
      <p:font typeface="Nunito" pitchFamily="2" charset="0"/>
      <p:regular r:id="rId49"/>
    </p:embeddedFont>
    <p:embeddedFont>
      <p:font typeface="Nunito 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516" y="-3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9.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20.gif"/><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0.gif"/><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0.gif"/><Relationship Id="rId7" Type="http://schemas.openxmlformats.org/officeDocument/2006/relationships/image" Target="../media/image87.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20.gif"/><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7.jpe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gif"/></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43.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image" Target="../media/image7.jpeg"/><Relationship Id="rId16" Type="http://schemas.openxmlformats.org/officeDocument/2006/relationships/image" Target="../media/image41.sv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svg"/><Relationship Id="rId19" Type="http://schemas.openxmlformats.org/officeDocument/2006/relationships/image" Target="../media/image44.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53" b="-9353"/>
            </a:stretch>
          </a:blipFill>
        </p:spPr>
        <p:txBody>
          <a:bodyPr/>
          <a:lstStyle/>
          <a:p>
            <a:endParaRPr lang="es-MX"/>
          </a:p>
        </p:txBody>
      </p:sp>
      <p:sp>
        <p:nvSpPr>
          <p:cNvPr id="3" name="Freeform 3"/>
          <p:cNvSpPr/>
          <p:nvPr/>
        </p:nvSpPr>
        <p:spPr>
          <a:xfrm>
            <a:off x="7434748" y="1724995"/>
            <a:ext cx="3945933" cy="3945933"/>
          </a:xfrm>
          <a:custGeom>
            <a:avLst/>
            <a:gdLst/>
            <a:ahLst/>
            <a:cxnLst/>
            <a:rect l="l" t="t" r="r" b="b"/>
            <a:pathLst>
              <a:path w="3945933" h="3945933">
                <a:moveTo>
                  <a:pt x="0" y="0"/>
                </a:moveTo>
                <a:lnTo>
                  <a:pt x="3945932" y="0"/>
                </a:lnTo>
                <a:lnTo>
                  <a:pt x="3945932" y="3945933"/>
                </a:lnTo>
                <a:lnTo>
                  <a:pt x="0" y="3945933"/>
                </a:lnTo>
                <a:lnTo>
                  <a:pt x="0" y="0"/>
                </a:lnTo>
                <a:close/>
              </a:path>
            </a:pathLst>
          </a:custGeom>
          <a:blipFill>
            <a:blip r:embed="rId3"/>
            <a:stretch>
              <a:fillRect/>
            </a:stretch>
          </a:blipFill>
        </p:spPr>
        <p:txBody>
          <a:bodyPr/>
          <a:lstStyle/>
          <a:p>
            <a:endParaRPr lang="es-MX"/>
          </a:p>
        </p:txBody>
      </p:sp>
      <p:grpSp>
        <p:nvGrpSpPr>
          <p:cNvPr id="4" name="Group 4"/>
          <p:cNvGrpSpPr/>
          <p:nvPr/>
        </p:nvGrpSpPr>
        <p:grpSpPr>
          <a:xfrm>
            <a:off x="13758112" y="-4102512"/>
            <a:ext cx="10689723" cy="10262424"/>
            <a:chOff x="0" y="0"/>
            <a:chExt cx="752667" cy="722581"/>
          </a:xfrm>
        </p:grpSpPr>
        <p:sp>
          <p:nvSpPr>
            <p:cNvPr id="5" name="Freeform 5"/>
            <p:cNvSpPr/>
            <p:nvPr/>
          </p:nvSpPr>
          <p:spPr>
            <a:xfrm>
              <a:off x="-575" y="-575"/>
              <a:ext cx="753818" cy="723731"/>
            </a:xfrm>
            <a:custGeom>
              <a:avLst/>
              <a:gdLst/>
              <a:ahLst/>
              <a:cxnLst/>
              <a:rect l="l" t="t" r="r" b="b"/>
              <a:pathLst>
                <a:path w="753818" h="723731">
                  <a:moveTo>
                    <a:pt x="413303" y="2268"/>
                  </a:moveTo>
                  <a:lnTo>
                    <a:pt x="425291" y="58308"/>
                  </a:lnTo>
                  <a:cubicBezTo>
                    <a:pt x="448494" y="61714"/>
                    <a:pt x="471236" y="67554"/>
                    <a:pt x="493103" y="75748"/>
                  </a:cubicBezTo>
                  <a:lnTo>
                    <a:pt x="532670" y="32976"/>
                  </a:lnTo>
                  <a:cubicBezTo>
                    <a:pt x="554811" y="42633"/>
                    <a:pt x="575924" y="54341"/>
                    <a:pt x="595713" y="67910"/>
                  </a:cubicBezTo>
                  <a:lnTo>
                    <a:pt x="576912" y="122200"/>
                  </a:lnTo>
                  <a:cubicBezTo>
                    <a:pt x="595230" y="136288"/>
                    <a:pt x="611877" y="152265"/>
                    <a:pt x="626554" y="169856"/>
                  </a:cubicBezTo>
                  <a:lnTo>
                    <a:pt x="683095" y="151800"/>
                  </a:lnTo>
                  <a:cubicBezTo>
                    <a:pt x="697237" y="170799"/>
                    <a:pt x="709426" y="191071"/>
                    <a:pt x="719494" y="212326"/>
                  </a:cubicBezTo>
                  <a:lnTo>
                    <a:pt x="674940" y="250311"/>
                  </a:lnTo>
                  <a:cubicBezTo>
                    <a:pt x="683467" y="271307"/>
                    <a:pt x="689560" y="293138"/>
                    <a:pt x="693110" y="315407"/>
                  </a:cubicBezTo>
                  <a:lnTo>
                    <a:pt x="751477" y="326924"/>
                  </a:lnTo>
                  <a:cubicBezTo>
                    <a:pt x="753817" y="350163"/>
                    <a:pt x="753817" y="373567"/>
                    <a:pt x="751477" y="396807"/>
                  </a:cubicBezTo>
                  <a:lnTo>
                    <a:pt x="693110" y="408310"/>
                  </a:lnTo>
                  <a:cubicBezTo>
                    <a:pt x="689560" y="430593"/>
                    <a:pt x="683467" y="452423"/>
                    <a:pt x="674940" y="473419"/>
                  </a:cubicBezTo>
                  <a:lnTo>
                    <a:pt x="719494" y="511405"/>
                  </a:lnTo>
                  <a:cubicBezTo>
                    <a:pt x="709426" y="532660"/>
                    <a:pt x="697237" y="552918"/>
                    <a:pt x="683095" y="571917"/>
                  </a:cubicBezTo>
                  <a:lnTo>
                    <a:pt x="626554" y="553875"/>
                  </a:lnTo>
                  <a:cubicBezTo>
                    <a:pt x="611877" y="571452"/>
                    <a:pt x="595230" y="587443"/>
                    <a:pt x="576912" y="601532"/>
                  </a:cubicBezTo>
                  <a:lnTo>
                    <a:pt x="595713" y="655808"/>
                  </a:lnTo>
                  <a:cubicBezTo>
                    <a:pt x="575924" y="669390"/>
                    <a:pt x="554811" y="681084"/>
                    <a:pt x="532670" y="690755"/>
                  </a:cubicBezTo>
                  <a:lnTo>
                    <a:pt x="493103" y="647982"/>
                  </a:lnTo>
                  <a:cubicBezTo>
                    <a:pt x="471236" y="656163"/>
                    <a:pt x="448494" y="662017"/>
                    <a:pt x="425291" y="665423"/>
                  </a:cubicBezTo>
                  <a:lnTo>
                    <a:pt x="413303" y="721463"/>
                  </a:lnTo>
                  <a:cubicBezTo>
                    <a:pt x="389095" y="723731"/>
                    <a:pt x="364717" y="723731"/>
                    <a:pt x="340508" y="721463"/>
                  </a:cubicBezTo>
                  <a:lnTo>
                    <a:pt x="328520" y="665423"/>
                  </a:lnTo>
                  <a:cubicBezTo>
                    <a:pt x="305316" y="662017"/>
                    <a:pt x="282576" y="656163"/>
                    <a:pt x="260707" y="647982"/>
                  </a:cubicBezTo>
                  <a:lnTo>
                    <a:pt x="221132" y="690755"/>
                  </a:lnTo>
                  <a:cubicBezTo>
                    <a:pt x="199005" y="681084"/>
                    <a:pt x="177889" y="669390"/>
                    <a:pt x="158099" y="655808"/>
                  </a:cubicBezTo>
                  <a:lnTo>
                    <a:pt x="176907" y="601532"/>
                  </a:lnTo>
                  <a:cubicBezTo>
                    <a:pt x="158583" y="587443"/>
                    <a:pt x="141927" y="571452"/>
                    <a:pt x="127252" y="553875"/>
                  </a:cubicBezTo>
                  <a:lnTo>
                    <a:pt x="70715" y="571917"/>
                  </a:lnTo>
                  <a:cubicBezTo>
                    <a:pt x="56581" y="552918"/>
                    <a:pt x="44384" y="532660"/>
                    <a:pt x="34311" y="511405"/>
                  </a:cubicBezTo>
                  <a:lnTo>
                    <a:pt x="78865" y="473419"/>
                  </a:lnTo>
                  <a:cubicBezTo>
                    <a:pt x="70345" y="452423"/>
                    <a:pt x="64246" y="430593"/>
                    <a:pt x="60698" y="408310"/>
                  </a:cubicBezTo>
                  <a:lnTo>
                    <a:pt x="2338" y="396807"/>
                  </a:lnTo>
                  <a:cubicBezTo>
                    <a:pt x="0" y="373567"/>
                    <a:pt x="0" y="350163"/>
                    <a:pt x="2338" y="326924"/>
                  </a:cubicBezTo>
                  <a:lnTo>
                    <a:pt x="60698" y="315407"/>
                  </a:lnTo>
                  <a:cubicBezTo>
                    <a:pt x="64246" y="293138"/>
                    <a:pt x="70345" y="271307"/>
                    <a:pt x="78865" y="250311"/>
                  </a:cubicBezTo>
                  <a:lnTo>
                    <a:pt x="34311" y="212326"/>
                  </a:lnTo>
                  <a:cubicBezTo>
                    <a:pt x="44384" y="191071"/>
                    <a:pt x="56581" y="170799"/>
                    <a:pt x="70715" y="151800"/>
                  </a:cubicBezTo>
                  <a:lnTo>
                    <a:pt x="127252" y="169856"/>
                  </a:lnTo>
                  <a:cubicBezTo>
                    <a:pt x="141927" y="152265"/>
                    <a:pt x="158583" y="136288"/>
                    <a:pt x="176907" y="122200"/>
                  </a:cubicBezTo>
                  <a:lnTo>
                    <a:pt x="158099" y="67910"/>
                  </a:lnTo>
                  <a:cubicBezTo>
                    <a:pt x="177889" y="54341"/>
                    <a:pt x="199005" y="42633"/>
                    <a:pt x="221132" y="32976"/>
                  </a:cubicBezTo>
                  <a:lnTo>
                    <a:pt x="260707" y="75748"/>
                  </a:lnTo>
                  <a:cubicBezTo>
                    <a:pt x="282576" y="67554"/>
                    <a:pt x="305316" y="61714"/>
                    <a:pt x="328520" y="58308"/>
                  </a:cubicBezTo>
                  <a:lnTo>
                    <a:pt x="340508" y="2268"/>
                  </a:lnTo>
                  <a:cubicBezTo>
                    <a:pt x="364717" y="0"/>
                    <a:pt x="389095" y="0"/>
                    <a:pt x="413303" y="2268"/>
                  </a:cubicBezTo>
                  <a:close/>
                  <a:moveTo>
                    <a:pt x="376906" y="136070"/>
                  </a:moveTo>
                  <a:cubicBezTo>
                    <a:pt x="247093" y="136070"/>
                    <a:pt x="141713" y="237249"/>
                    <a:pt x="141713" y="361859"/>
                  </a:cubicBezTo>
                  <a:cubicBezTo>
                    <a:pt x="141713" y="486482"/>
                    <a:pt x="247093" y="587661"/>
                    <a:pt x="376906" y="587661"/>
                  </a:cubicBezTo>
                  <a:cubicBezTo>
                    <a:pt x="506714" y="587661"/>
                    <a:pt x="612101" y="486482"/>
                    <a:pt x="612101" y="361859"/>
                  </a:cubicBezTo>
                  <a:cubicBezTo>
                    <a:pt x="612101" y="237249"/>
                    <a:pt x="506714" y="136070"/>
                    <a:pt x="376906" y="136070"/>
                  </a:cubicBezTo>
                  <a:close/>
                </a:path>
              </a:pathLst>
            </a:custGeom>
            <a:solidFill>
              <a:srgbClr val="1800AD"/>
            </a:solidFill>
          </p:spPr>
          <p:txBody>
            <a:bodyPr/>
            <a:lstStyle/>
            <a:p>
              <a:endParaRPr lang="es-MX"/>
            </a:p>
          </p:txBody>
        </p:sp>
        <p:sp>
          <p:nvSpPr>
            <p:cNvPr id="6" name="TextBox 6"/>
            <p:cNvSpPr txBox="1"/>
            <p:nvPr/>
          </p:nvSpPr>
          <p:spPr>
            <a:xfrm>
              <a:off x="149236" y="95645"/>
              <a:ext cx="454196" cy="48366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5400000">
            <a:off x="-132820" y="1701236"/>
            <a:ext cx="5131212" cy="2808172"/>
          </a:xfrm>
          <a:custGeom>
            <a:avLst/>
            <a:gdLst/>
            <a:ahLst/>
            <a:cxnLst/>
            <a:rect l="l" t="t" r="r" b="b"/>
            <a:pathLst>
              <a:path w="5131212" h="2808172">
                <a:moveTo>
                  <a:pt x="0" y="0"/>
                </a:moveTo>
                <a:lnTo>
                  <a:pt x="5131212" y="0"/>
                </a:lnTo>
                <a:lnTo>
                  <a:pt x="5131212" y="2808172"/>
                </a:lnTo>
                <a:lnTo>
                  <a:pt x="0" y="28081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grpSp>
        <p:nvGrpSpPr>
          <p:cNvPr id="8" name="Group 8"/>
          <p:cNvGrpSpPr/>
          <p:nvPr/>
        </p:nvGrpSpPr>
        <p:grpSpPr>
          <a:xfrm rot="5400000">
            <a:off x="15719854" y="8005434"/>
            <a:ext cx="1482905" cy="1297542"/>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0" name="TextBox 10"/>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836872" y="7554930"/>
            <a:ext cx="11975663" cy="639445"/>
          </a:xfrm>
          <a:prstGeom prst="rect">
            <a:avLst/>
          </a:prstGeom>
        </p:spPr>
        <p:txBody>
          <a:bodyPr lIns="0" tIns="0" rIns="0" bIns="0" rtlCol="0" anchor="t">
            <a:spAutoFit/>
          </a:bodyPr>
          <a:lstStyle/>
          <a:p>
            <a:pPr algn="l">
              <a:lnSpc>
                <a:spcPts val="5179"/>
              </a:lnSpc>
            </a:pPr>
            <a:r>
              <a:rPr lang="en-US" sz="3699">
                <a:solidFill>
                  <a:srgbClr val="1800AD"/>
                </a:solidFill>
                <a:latin typeface="Archivo Narrow"/>
                <a:ea typeface="Archivo Narrow"/>
                <a:cs typeface="Archivo Narrow"/>
                <a:sym typeface="Archivo Narrow"/>
              </a:rPr>
              <a:t>Tema2: Introducción a la programación</a:t>
            </a:r>
          </a:p>
        </p:txBody>
      </p:sp>
      <p:grpSp>
        <p:nvGrpSpPr>
          <p:cNvPr id="12" name="Group 12"/>
          <p:cNvGrpSpPr/>
          <p:nvPr/>
        </p:nvGrpSpPr>
        <p:grpSpPr>
          <a:xfrm rot="5400000">
            <a:off x="14422312" y="8005434"/>
            <a:ext cx="1482905" cy="1297542"/>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4" name="TextBox 14"/>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13124770" y="8005434"/>
            <a:ext cx="1482905" cy="129754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800AD"/>
            </a:solidFill>
          </p:spPr>
          <p:txBody>
            <a:bodyPr/>
            <a:lstStyle/>
            <a:p>
              <a:endParaRPr lang="es-MX"/>
            </a:p>
          </p:txBody>
        </p:sp>
        <p:sp>
          <p:nvSpPr>
            <p:cNvPr id="17" name="TextBox 17"/>
            <p:cNvSpPr txBox="1"/>
            <p:nvPr/>
          </p:nvSpPr>
          <p:spPr>
            <a:xfrm>
              <a:off x="127000" y="282575"/>
              <a:ext cx="558800" cy="3778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3836872" y="6552899"/>
            <a:ext cx="11975663" cy="1078231"/>
          </a:xfrm>
          <a:prstGeom prst="rect">
            <a:avLst/>
          </a:prstGeom>
        </p:spPr>
        <p:txBody>
          <a:bodyPr lIns="0" tIns="0" rIns="0" bIns="0" rtlCol="0" anchor="t">
            <a:spAutoFit/>
          </a:bodyPr>
          <a:lstStyle/>
          <a:p>
            <a:pPr algn="l">
              <a:lnSpc>
                <a:spcPts val="8819"/>
              </a:lnSpc>
            </a:pPr>
            <a:r>
              <a:rPr lang="en-US" sz="6299" dirty="0">
                <a:solidFill>
                  <a:srgbClr val="1800AD"/>
                </a:solidFill>
                <a:latin typeface="Archivo Narrow"/>
                <a:ea typeface="Archivo Narrow"/>
                <a:cs typeface="Archivo Narrow"/>
                <a:sym typeface="Archivo Narrow"/>
              </a:rPr>
              <a:t>Instituto Tecnológico de Orizaba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rot="5400000">
            <a:off x="2016814" y="3196891"/>
            <a:ext cx="4363381" cy="4588641"/>
          </a:xfrm>
          <a:custGeom>
            <a:avLst/>
            <a:gdLst/>
            <a:ahLst/>
            <a:cxnLst/>
            <a:rect l="l" t="t" r="r" b="b"/>
            <a:pathLst>
              <a:path w="4363381" h="4588641">
                <a:moveTo>
                  <a:pt x="0" y="0"/>
                </a:moveTo>
                <a:lnTo>
                  <a:pt x="4363381" y="0"/>
                </a:lnTo>
                <a:lnTo>
                  <a:pt x="4363381" y="4588641"/>
                </a:lnTo>
                <a:lnTo>
                  <a:pt x="0" y="45886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TextBox 4"/>
          <p:cNvSpPr txBox="1"/>
          <p:nvPr/>
        </p:nvSpPr>
        <p:spPr>
          <a:xfrm>
            <a:off x="2335445" y="4586559"/>
            <a:ext cx="3741136" cy="2669390"/>
          </a:xfrm>
          <a:prstGeom prst="rect">
            <a:avLst/>
          </a:prstGeom>
        </p:spPr>
        <p:txBody>
          <a:bodyPr lIns="0" tIns="0" rIns="0" bIns="0" rtlCol="0" anchor="t">
            <a:spAutoFit/>
          </a:bodyPr>
          <a:lstStyle/>
          <a:p>
            <a:pPr algn="just">
              <a:lnSpc>
                <a:spcPts val="3018"/>
              </a:lnSpc>
              <a:spcBef>
                <a:spcPct val="0"/>
              </a:spcBef>
            </a:pPr>
            <a:r>
              <a:rPr lang="en-US" sz="2155">
                <a:solidFill>
                  <a:srgbClr val="000000"/>
                </a:solidFill>
                <a:latin typeface="Archivo Narrow"/>
                <a:ea typeface="Archivo Narrow"/>
                <a:cs typeface="Archivo Narrow"/>
                <a:sym typeface="Archivo Narrow"/>
              </a:rPr>
              <a:t>Un lenguaje debe tener una sintaxis clara y fácil de entender.</a:t>
            </a:r>
          </a:p>
          <a:p>
            <a:pPr marL="465462" lvl="1" indent="-232731" algn="just">
              <a:lnSpc>
                <a:spcPts val="3018"/>
              </a:lnSpc>
              <a:spcBef>
                <a:spcPct val="0"/>
              </a:spcBef>
              <a:buFont typeface="Arial"/>
              <a:buChar char="•"/>
            </a:pPr>
            <a:r>
              <a:rPr lang="en-US" sz="2155">
                <a:solidFill>
                  <a:srgbClr val="000000"/>
                </a:solidFill>
                <a:latin typeface="Archivo Narrow"/>
                <a:ea typeface="Archivo Narrow"/>
                <a:cs typeface="Archivo Narrow"/>
                <a:sym typeface="Archivo Narrow"/>
              </a:rPr>
              <a:t>Facilita el aprendizaje para principiantes.</a:t>
            </a:r>
          </a:p>
          <a:p>
            <a:pPr marL="465462" lvl="1" indent="-232731" algn="just">
              <a:lnSpc>
                <a:spcPts val="3018"/>
              </a:lnSpc>
              <a:spcBef>
                <a:spcPct val="0"/>
              </a:spcBef>
              <a:buFont typeface="Arial"/>
              <a:buChar char="•"/>
            </a:pPr>
            <a:r>
              <a:rPr lang="en-US" sz="2155">
                <a:solidFill>
                  <a:srgbClr val="000000"/>
                </a:solidFill>
                <a:latin typeface="Archivo Narrow"/>
                <a:ea typeface="Archivo Narrow"/>
                <a:cs typeface="Archivo Narrow"/>
                <a:sym typeface="Archivo Narrow"/>
              </a:rPr>
              <a:t>Reduce los errores al programar.</a:t>
            </a:r>
          </a:p>
          <a:p>
            <a:pPr algn="ctr">
              <a:lnSpc>
                <a:spcPts val="3018"/>
              </a:lnSpc>
              <a:spcBef>
                <a:spcPct val="0"/>
              </a:spcBef>
            </a:pPr>
            <a:endParaRPr lang="en-US" sz="2155">
              <a:solidFill>
                <a:srgbClr val="000000"/>
              </a:solidFill>
              <a:latin typeface="Archivo Narrow"/>
              <a:ea typeface="Archivo Narrow"/>
              <a:cs typeface="Archivo Narrow"/>
              <a:sym typeface="Archivo Narrow"/>
            </a:endParaRPr>
          </a:p>
        </p:txBody>
      </p:sp>
      <p:sp>
        <p:nvSpPr>
          <p:cNvPr id="5" name="TextBox 5"/>
          <p:cNvSpPr txBox="1"/>
          <p:nvPr/>
        </p:nvSpPr>
        <p:spPr>
          <a:xfrm>
            <a:off x="2335445" y="3812280"/>
            <a:ext cx="3726119" cy="571139"/>
          </a:xfrm>
          <a:prstGeom prst="rect">
            <a:avLst/>
          </a:prstGeom>
        </p:spPr>
        <p:txBody>
          <a:bodyPr lIns="0" tIns="0" rIns="0" bIns="0" rtlCol="0" anchor="t">
            <a:spAutoFit/>
          </a:bodyPr>
          <a:lstStyle/>
          <a:p>
            <a:pPr marL="0" lvl="0" indent="0" algn="ctr">
              <a:lnSpc>
                <a:spcPts val="4233"/>
              </a:lnSpc>
              <a:spcBef>
                <a:spcPct val="0"/>
              </a:spcBef>
            </a:pPr>
            <a:r>
              <a:rPr lang="en-US" sz="4150">
                <a:solidFill>
                  <a:srgbClr val="000000"/>
                </a:solidFill>
                <a:latin typeface="Archivo Narrow"/>
                <a:ea typeface="Archivo Narrow"/>
                <a:cs typeface="Archivo Narrow"/>
                <a:sym typeface="Archivo Narrow"/>
              </a:rPr>
              <a:t>SIMPLICIDAD</a:t>
            </a:r>
          </a:p>
        </p:txBody>
      </p:sp>
      <p:sp>
        <p:nvSpPr>
          <p:cNvPr id="6" name="Freeform 6"/>
          <p:cNvSpPr/>
          <p:nvPr/>
        </p:nvSpPr>
        <p:spPr>
          <a:xfrm rot="5400000">
            <a:off x="6759545" y="3157638"/>
            <a:ext cx="4384156" cy="4610489"/>
          </a:xfrm>
          <a:custGeom>
            <a:avLst/>
            <a:gdLst/>
            <a:ahLst/>
            <a:cxnLst/>
            <a:rect l="l" t="t" r="r" b="b"/>
            <a:pathLst>
              <a:path w="4384156" h="4610489">
                <a:moveTo>
                  <a:pt x="0" y="0"/>
                </a:moveTo>
                <a:lnTo>
                  <a:pt x="4384156" y="0"/>
                </a:lnTo>
                <a:lnTo>
                  <a:pt x="4384156" y="4610488"/>
                </a:lnTo>
                <a:lnTo>
                  <a:pt x="0" y="46104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7" name="TextBox 7"/>
          <p:cNvSpPr txBox="1"/>
          <p:nvPr/>
        </p:nvSpPr>
        <p:spPr>
          <a:xfrm>
            <a:off x="6863036" y="4464943"/>
            <a:ext cx="3960517" cy="3026726"/>
          </a:xfrm>
          <a:prstGeom prst="rect">
            <a:avLst/>
          </a:prstGeom>
        </p:spPr>
        <p:txBody>
          <a:bodyPr lIns="0" tIns="0" rIns="0" bIns="0" rtlCol="0" anchor="t">
            <a:spAutoFit/>
          </a:bodyPr>
          <a:lstStyle/>
          <a:p>
            <a:pPr algn="just">
              <a:lnSpc>
                <a:spcPts val="3032"/>
              </a:lnSpc>
              <a:spcBef>
                <a:spcPct val="0"/>
              </a:spcBef>
            </a:pPr>
            <a:r>
              <a:rPr lang="en-US" sz="2166">
                <a:solidFill>
                  <a:srgbClr val="000000"/>
                </a:solidFill>
                <a:latin typeface="Archivo Narrow"/>
                <a:ea typeface="Archivo Narrow"/>
                <a:cs typeface="Archivo Narrow"/>
                <a:sym typeface="Archivo Narrow"/>
              </a:rPr>
              <a:t>Permite representar problemas complejos con elementos más fáciles de manejar (funciones, objetos, estructuras).</a:t>
            </a:r>
          </a:p>
          <a:p>
            <a:pPr marL="467677" lvl="1" indent="-233839" algn="just">
              <a:lnSpc>
                <a:spcPts val="3032"/>
              </a:lnSpc>
              <a:spcBef>
                <a:spcPct val="0"/>
              </a:spcBef>
              <a:buFont typeface="Arial"/>
              <a:buChar char="•"/>
            </a:pPr>
            <a:r>
              <a:rPr lang="en-US" sz="2166">
                <a:solidFill>
                  <a:srgbClr val="000000"/>
                </a:solidFill>
                <a:latin typeface="Archivo Narrow"/>
                <a:ea typeface="Archivo Narrow"/>
                <a:cs typeface="Archivo Narrow"/>
                <a:sym typeface="Archivo Narrow"/>
              </a:rPr>
              <a:t>Oculta los detalles internos y muestra solo lo esencial.</a:t>
            </a:r>
          </a:p>
          <a:p>
            <a:pPr algn="just">
              <a:lnSpc>
                <a:spcPts val="3032"/>
              </a:lnSpc>
              <a:spcBef>
                <a:spcPct val="0"/>
              </a:spcBef>
            </a:pPr>
            <a:endParaRPr lang="en-US" sz="2166">
              <a:solidFill>
                <a:srgbClr val="000000"/>
              </a:solidFill>
              <a:latin typeface="Archivo Narrow"/>
              <a:ea typeface="Archivo Narrow"/>
              <a:cs typeface="Archivo Narrow"/>
              <a:sym typeface="Archivo Narrow"/>
            </a:endParaRPr>
          </a:p>
          <a:p>
            <a:pPr algn="just">
              <a:lnSpc>
                <a:spcPts val="3032"/>
              </a:lnSpc>
              <a:spcBef>
                <a:spcPct val="0"/>
              </a:spcBef>
            </a:pPr>
            <a:endParaRPr lang="en-US" sz="2166">
              <a:solidFill>
                <a:srgbClr val="000000"/>
              </a:solidFill>
              <a:latin typeface="Archivo Narrow"/>
              <a:ea typeface="Archivo Narrow"/>
              <a:cs typeface="Archivo Narrow"/>
              <a:sym typeface="Archivo Narrow"/>
            </a:endParaRPr>
          </a:p>
        </p:txBody>
      </p:sp>
      <p:sp>
        <p:nvSpPr>
          <p:cNvPr id="8" name="TextBox 8"/>
          <p:cNvSpPr txBox="1"/>
          <p:nvPr/>
        </p:nvSpPr>
        <p:spPr>
          <a:xfrm>
            <a:off x="7079694" y="3775684"/>
            <a:ext cx="3743859" cy="571591"/>
          </a:xfrm>
          <a:prstGeom prst="rect">
            <a:avLst/>
          </a:prstGeom>
        </p:spPr>
        <p:txBody>
          <a:bodyPr lIns="0" tIns="0" rIns="0" bIns="0" rtlCol="0" anchor="t">
            <a:spAutoFit/>
          </a:bodyPr>
          <a:lstStyle/>
          <a:p>
            <a:pPr marL="0" lvl="0" indent="0" algn="ctr">
              <a:lnSpc>
                <a:spcPts val="4254"/>
              </a:lnSpc>
              <a:spcBef>
                <a:spcPct val="0"/>
              </a:spcBef>
            </a:pPr>
            <a:r>
              <a:rPr lang="en-US" sz="4170">
                <a:solidFill>
                  <a:srgbClr val="000000"/>
                </a:solidFill>
                <a:latin typeface="Archivo Narrow"/>
                <a:ea typeface="Archivo Narrow"/>
                <a:cs typeface="Archivo Narrow"/>
                <a:sym typeface="Archivo Narrow"/>
              </a:rPr>
              <a:t>ABSTRACCIÓN</a:t>
            </a:r>
          </a:p>
        </p:txBody>
      </p:sp>
      <p:sp>
        <p:nvSpPr>
          <p:cNvPr id="9" name="Freeform 9"/>
          <p:cNvSpPr/>
          <p:nvPr/>
        </p:nvSpPr>
        <p:spPr>
          <a:xfrm rot="5400000">
            <a:off x="11521795" y="3196993"/>
            <a:ext cx="4359408" cy="4584463"/>
          </a:xfrm>
          <a:custGeom>
            <a:avLst/>
            <a:gdLst/>
            <a:ahLst/>
            <a:cxnLst/>
            <a:rect l="l" t="t" r="r" b="b"/>
            <a:pathLst>
              <a:path w="4359408" h="4584463">
                <a:moveTo>
                  <a:pt x="0" y="0"/>
                </a:moveTo>
                <a:lnTo>
                  <a:pt x="4359408" y="0"/>
                </a:lnTo>
                <a:lnTo>
                  <a:pt x="4359408" y="4584464"/>
                </a:lnTo>
                <a:lnTo>
                  <a:pt x="0" y="45844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10" name="TextBox 10"/>
          <p:cNvSpPr txBox="1"/>
          <p:nvPr/>
        </p:nvSpPr>
        <p:spPr>
          <a:xfrm>
            <a:off x="11624702" y="4487126"/>
            <a:ext cx="3938160" cy="2957355"/>
          </a:xfrm>
          <a:prstGeom prst="rect">
            <a:avLst/>
          </a:prstGeom>
        </p:spPr>
        <p:txBody>
          <a:bodyPr lIns="0" tIns="0" rIns="0" bIns="0" rtlCol="0" anchor="t">
            <a:spAutoFit/>
          </a:bodyPr>
          <a:lstStyle/>
          <a:p>
            <a:pPr algn="just">
              <a:lnSpc>
                <a:spcPts val="3015"/>
              </a:lnSpc>
            </a:pPr>
            <a:r>
              <a:rPr lang="en-US" sz="2153">
                <a:solidFill>
                  <a:srgbClr val="000000"/>
                </a:solidFill>
                <a:latin typeface="Archivo Narrow"/>
                <a:ea typeface="Archivo Narrow"/>
                <a:cs typeface="Archivo Narrow"/>
                <a:sym typeface="Archivo Narrow"/>
              </a:rPr>
              <a:t>La capacidad de que un programa se ejecute en distintas plataformas sin cambios grandes.</a:t>
            </a:r>
          </a:p>
          <a:p>
            <a:pPr marL="444742" lvl="1" indent="-222371" algn="just">
              <a:lnSpc>
                <a:spcPts val="2883"/>
              </a:lnSpc>
              <a:buFont typeface="Arial"/>
              <a:buChar char="•"/>
            </a:pPr>
            <a:r>
              <a:rPr lang="en-US" sz="2059">
                <a:solidFill>
                  <a:srgbClr val="000000"/>
                </a:solidFill>
                <a:latin typeface="Archivo Narrow"/>
                <a:ea typeface="Archivo Narrow"/>
                <a:cs typeface="Archivo Narrow"/>
                <a:sym typeface="Archivo Narrow"/>
              </a:rPr>
              <a:t>Algunos lenguajes se diseñan multiplataforma (Java con la JVM, Python con intérprete).</a:t>
            </a:r>
          </a:p>
          <a:p>
            <a:pPr algn="just">
              <a:lnSpc>
                <a:spcPts val="3015"/>
              </a:lnSpc>
              <a:spcBef>
                <a:spcPct val="0"/>
              </a:spcBef>
            </a:pPr>
            <a:endParaRPr lang="en-US" sz="2059">
              <a:solidFill>
                <a:srgbClr val="000000"/>
              </a:solidFill>
              <a:latin typeface="Archivo Narrow"/>
              <a:ea typeface="Archivo Narrow"/>
              <a:cs typeface="Archivo Narrow"/>
              <a:sym typeface="Archivo Narrow"/>
            </a:endParaRPr>
          </a:p>
          <a:p>
            <a:pPr algn="just">
              <a:lnSpc>
                <a:spcPts val="3015"/>
              </a:lnSpc>
              <a:spcBef>
                <a:spcPct val="0"/>
              </a:spcBef>
            </a:pPr>
            <a:endParaRPr lang="en-US" sz="2059">
              <a:solidFill>
                <a:srgbClr val="000000"/>
              </a:solidFill>
              <a:latin typeface="Archivo Narrow"/>
              <a:ea typeface="Archivo Narrow"/>
              <a:cs typeface="Archivo Narrow"/>
              <a:sym typeface="Archivo Narrow"/>
            </a:endParaRPr>
          </a:p>
        </p:txBody>
      </p:sp>
      <p:sp>
        <p:nvSpPr>
          <p:cNvPr id="11" name="TextBox 11"/>
          <p:cNvSpPr txBox="1"/>
          <p:nvPr/>
        </p:nvSpPr>
        <p:spPr>
          <a:xfrm>
            <a:off x="11840136" y="3811874"/>
            <a:ext cx="3722726" cy="570032"/>
          </a:xfrm>
          <a:prstGeom prst="rect">
            <a:avLst/>
          </a:prstGeom>
        </p:spPr>
        <p:txBody>
          <a:bodyPr lIns="0" tIns="0" rIns="0" bIns="0" rtlCol="0" anchor="t">
            <a:spAutoFit/>
          </a:bodyPr>
          <a:lstStyle/>
          <a:p>
            <a:pPr marL="0" lvl="0" indent="0" algn="ctr">
              <a:lnSpc>
                <a:spcPts val="4230"/>
              </a:lnSpc>
              <a:spcBef>
                <a:spcPct val="0"/>
              </a:spcBef>
            </a:pPr>
            <a:r>
              <a:rPr lang="en-US" sz="4147">
                <a:solidFill>
                  <a:srgbClr val="000000"/>
                </a:solidFill>
                <a:latin typeface="Archivo Narrow"/>
                <a:ea typeface="Archivo Narrow"/>
                <a:cs typeface="Archivo Narrow"/>
                <a:sym typeface="Archivo Narrow"/>
              </a:rPr>
              <a:t>PORTABILIDAD</a:t>
            </a:r>
          </a:p>
        </p:txBody>
      </p:sp>
      <p:sp>
        <p:nvSpPr>
          <p:cNvPr id="12" name="TextBox 12"/>
          <p:cNvSpPr txBox="1"/>
          <p:nvPr/>
        </p:nvSpPr>
        <p:spPr>
          <a:xfrm>
            <a:off x="2541986" y="1522239"/>
            <a:ext cx="13142058" cy="861652"/>
          </a:xfrm>
          <a:prstGeom prst="rect">
            <a:avLst/>
          </a:prstGeom>
        </p:spPr>
        <p:txBody>
          <a:bodyPr lIns="0" tIns="0" rIns="0" bIns="0" rtlCol="0" anchor="t">
            <a:spAutoFit/>
          </a:bodyPr>
          <a:lstStyle/>
          <a:p>
            <a:pPr algn="ctr">
              <a:lnSpc>
                <a:spcPts val="6571"/>
              </a:lnSpc>
            </a:pPr>
            <a:r>
              <a:rPr lang="en-US" sz="6380" b="1" spc="204">
                <a:solidFill>
                  <a:srgbClr val="000000"/>
                </a:solidFill>
                <a:latin typeface="Archivo Narrow Bold"/>
                <a:ea typeface="Archivo Narrow Bold"/>
                <a:cs typeface="Archivo Narrow Bold"/>
                <a:sym typeface="Archivo Narrow Bold"/>
              </a:rPr>
              <a:t>CARACTERISTICAS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27" name="Freeform 27"/>
          <p:cNvSpPr/>
          <p:nvPr/>
        </p:nvSpPr>
        <p:spPr>
          <a:xfrm rot="818652">
            <a:off x="-1022006" y="-10345319"/>
            <a:ext cx="9400422" cy="9722890"/>
          </a:xfrm>
          <a:custGeom>
            <a:avLst/>
            <a:gdLst/>
            <a:ahLst/>
            <a:cxnLst/>
            <a:rect l="l" t="t" r="r" b="b"/>
            <a:pathLst>
              <a:path w="9400422" h="9722890">
                <a:moveTo>
                  <a:pt x="0" y="0"/>
                </a:moveTo>
                <a:lnTo>
                  <a:pt x="9400422" y="0"/>
                </a:lnTo>
                <a:lnTo>
                  <a:pt x="9400422" y="9722889"/>
                </a:lnTo>
                <a:lnTo>
                  <a:pt x="0" y="9722889"/>
                </a:lnTo>
                <a:lnTo>
                  <a:pt x="0" y="0"/>
                </a:lnTo>
                <a:close/>
              </a:path>
            </a:pathLst>
          </a:custGeom>
          <a:blipFill>
            <a:blip r:embed="rId3">
              <a:alphaModFix amt="8999"/>
            </a:blip>
            <a:stretch>
              <a:fillRect/>
            </a:stretch>
          </a:blipFill>
        </p:spPr>
        <p:txBody>
          <a:bodyPr/>
          <a:lstStyle/>
          <a:p>
            <a:endParaRPr lang="es-MX"/>
          </a:p>
        </p:txBody>
      </p:sp>
      <p:sp>
        <p:nvSpPr>
          <p:cNvPr id="32" name="TextBox 32"/>
          <p:cNvSpPr txBox="1"/>
          <p:nvPr/>
        </p:nvSpPr>
        <p:spPr>
          <a:xfrm>
            <a:off x="2541986" y="1522239"/>
            <a:ext cx="13142058" cy="861652"/>
          </a:xfrm>
          <a:prstGeom prst="rect">
            <a:avLst/>
          </a:prstGeom>
        </p:spPr>
        <p:txBody>
          <a:bodyPr lIns="0" tIns="0" rIns="0" bIns="0" rtlCol="0" anchor="t">
            <a:spAutoFit/>
          </a:bodyPr>
          <a:lstStyle/>
          <a:p>
            <a:pPr algn="ctr">
              <a:lnSpc>
                <a:spcPts val="6571"/>
              </a:lnSpc>
            </a:pPr>
            <a:r>
              <a:rPr lang="en-US" sz="6380" b="1" spc="204" dirty="0">
                <a:solidFill>
                  <a:srgbClr val="000000"/>
                </a:solidFill>
                <a:latin typeface="Archivo Narrow Bold"/>
                <a:ea typeface="Archivo Narrow Bold"/>
                <a:cs typeface="Archivo Narrow Bold"/>
                <a:sym typeface="Archivo Narrow Bold"/>
              </a:rPr>
              <a:t>OTRAS CARACTERISTICAS </a:t>
            </a:r>
          </a:p>
        </p:txBody>
      </p:sp>
      <p:pic>
        <p:nvPicPr>
          <p:cNvPr id="49" name="Imagen 48">
            <a:extLst>
              <a:ext uri="{FF2B5EF4-FFF2-40B4-BE49-F238E27FC236}">
                <a16:creationId xmlns:a16="http://schemas.microsoft.com/office/drawing/2014/main" id="{D6E4FF27-6E97-8EDE-4F5C-865C98ADA940}"/>
              </a:ext>
            </a:extLst>
          </p:cNvPr>
          <p:cNvPicPr>
            <a:picLocks noChangeAspect="1"/>
          </p:cNvPicPr>
          <p:nvPr/>
        </p:nvPicPr>
        <p:blipFill>
          <a:blip r:embed="rId4"/>
          <a:stretch>
            <a:fillRect/>
          </a:stretch>
        </p:blipFill>
        <p:spPr>
          <a:xfrm>
            <a:off x="6510670" y="3058815"/>
            <a:ext cx="2499577" cy="2499577"/>
          </a:xfrm>
          <a:prstGeom prst="rect">
            <a:avLst/>
          </a:prstGeom>
        </p:spPr>
      </p:pic>
      <p:pic>
        <p:nvPicPr>
          <p:cNvPr id="41" name="Imagen 40" descr="Icono&#10;&#10;El contenido generado por IA puede ser incorrecto.">
            <a:extLst>
              <a:ext uri="{FF2B5EF4-FFF2-40B4-BE49-F238E27FC236}">
                <a16:creationId xmlns:a16="http://schemas.microsoft.com/office/drawing/2014/main" id="{09449380-017F-4EEF-7BA2-6D9BEF8F0630}"/>
              </a:ext>
            </a:extLst>
          </p:cNvPr>
          <p:cNvPicPr>
            <a:picLocks noChangeAspect="1"/>
          </p:cNvPicPr>
          <p:nvPr/>
        </p:nvPicPr>
        <p:blipFill>
          <a:blip r:embed="rId5" cstate="print">
            <a:extLst>
              <a:ext uri="{28A0092B-C50C-407E-A947-70E740481C1C}">
                <a14:useLocalDpi xmlns:a14="http://schemas.microsoft.com/office/drawing/2010/main" val="0"/>
              </a:ext>
            </a:extLst>
          </a:blip>
          <a:srcRect l="30377" t="16327" r="30874" b="16452"/>
          <a:stretch>
            <a:fillRect/>
          </a:stretch>
        </p:blipFill>
        <p:spPr>
          <a:xfrm rot="21315163">
            <a:off x="8448601" y="4966234"/>
            <a:ext cx="496407" cy="484397"/>
          </a:xfrm>
          <a:prstGeom prst="ellipse">
            <a:avLst/>
          </a:prstGeom>
        </p:spPr>
      </p:pic>
      <p:pic>
        <p:nvPicPr>
          <p:cNvPr id="55" name="Imagen 54">
            <a:extLst>
              <a:ext uri="{FF2B5EF4-FFF2-40B4-BE49-F238E27FC236}">
                <a16:creationId xmlns:a16="http://schemas.microsoft.com/office/drawing/2014/main" id="{79B7E19E-C3A3-1BB5-BB1A-D26B0509E3B8}"/>
              </a:ext>
            </a:extLst>
          </p:cNvPr>
          <p:cNvPicPr>
            <a:picLocks noChangeAspect="1"/>
          </p:cNvPicPr>
          <p:nvPr/>
        </p:nvPicPr>
        <p:blipFill>
          <a:blip r:embed="rId6"/>
          <a:stretch>
            <a:fillRect/>
          </a:stretch>
        </p:blipFill>
        <p:spPr>
          <a:xfrm>
            <a:off x="2057734" y="2605039"/>
            <a:ext cx="4407790" cy="3115326"/>
          </a:xfrm>
          <a:prstGeom prst="rect">
            <a:avLst/>
          </a:prstGeom>
        </p:spPr>
      </p:pic>
      <p:pic>
        <p:nvPicPr>
          <p:cNvPr id="58" name="Imagen 57">
            <a:extLst>
              <a:ext uri="{FF2B5EF4-FFF2-40B4-BE49-F238E27FC236}">
                <a16:creationId xmlns:a16="http://schemas.microsoft.com/office/drawing/2014/main" id="{EB55B267-440F-8E44-DF10-636EBD4FBB9F}"/>
              </a:ext>
            </a:extLst>
          </p:cNvPr>
          <p:cNvPicPr>
            <a:picLocks noChangeAspect="1"/>
          </p:cNvPicPr>
          <p:nvPr/>
        </p:nvPicPr>
        <p:blipFill>
          <a:blip r:embed="rId7"/>
          <a:stretch>
            <a:fillRect/>
          </a:stretch>
        </p:blipFill>
        <p:spPr>
          <a:xfrm>
            <a:off x="1978337" y="6330698"/>
            <a:ext cx="4499238" cy="1950889"/>
          </a:xfrm>
          <a:prstGeom prst="rect">
            <a:avLst/>
          </a:prstGeom>
        </p:spPr>
      </p:pic>
      <p:pic>
        <p:nvPicPr>
          <p:cNvPr id="66" name="Imagen 65">
            <a:extLst>
              <a:ext uri="{FF2B5EF4-FFF2-40B4-BE49-F238E27FC236}">
                <a16:creationId xmlns:a16="http://schemas.microsoft.com/office/drawing/2014/main" id="{D3EA428F-8BF4-64D7-546C-345B755879C2}"/>
              </a:ext>
            </a:extLst>
          </p:cNvPr>
          <p:cNvPicPr>
            <a:picLocks noChangeAspect="1"/>
          </p:cNvPicPr>
          <p:nvPr/>
        </p:nvPicPr>
        <p:blipFill>
          <a:blip r:embed="rId8"/>
          <a:stretch>
            <a:fillRect/>
          </a:stretch>
        </p:blipFill>
        <p:spPr>
          <a:xfrm>
            <a:off x="6486284" y="5658228"/>
            <a:ext cx="2523963" cy="2523963"/>
          </a:xfrm>
          <a:prstGeom prst="rect">
            <a:avLst/>
          </a:prstGeom>
        </p:spPr>
      </p:pic>
      <p:pic>
        <p:nvPicPr>
          <p:cNvPr id="67" name="Imagen 66" descr="Icono&#10;&#10;El contenido generado por IA puede ser incorrecto.">
            <a:extLst>
              <a:ext uri="{FF2B5EF4-FFF2-40B4-BE49-F238E27FC236}">
                <a16:creationId xmlns:a16="http://schemas.microsoft.com/office/drawing/2014/main" id="{03F7F63C-80E1-D0EE-5B05-B3386A88DACD}"/>
              </a:ext>
            </a:extLst>
          </p:cNvPr>
          <p:cNvPicPr>
            <a:picLocks noChangeAspect="1"/>
          </p:cNvPicPr>
          <p:nvPr/>
        </p:nvPicPr>
        <p:blipFill>
          <a:blip r:embed="rId5" cstate="print">
            <a:extLst>
              <a:ext uri="{28A0092B-C50C-407E-A947-70E740481C1C}">
                <a14:useLocalDpi xmlns:a14="http://schemas.microsoft.com/office/drawing/2010/main" val="0"/>
              </a:ext>
            </a:extLst>
          </a:blip>
          <a:srcRect l="30377" t="16327" r="30874" b="16452"/>
          <a:stretch>
            <a:fillRect/>
          </a:stretch>
        </p:blipFill>
        <p:spPr>
          <a:xfrm rot="21315163">
            <a:off x="8448600" y="5713547"/>
            <a:ext cx="496407" cy="484397"/>
          </a:xfrm>
          <a:prstGeom prst="ellipse">
            <a:avLst/>
          </a:prstGeom>
        </p:spPr>
      </p:pic>
      <p:pic>
        <p:nvPicPr>
          <p:cNvPr id="74" name="Imagen 73">
            <a:extLst>
              <a:ext uri="{FF2B5EF4-FFF2-40B4-BE49-F238E27FC236}">
                <a16:creationId xmlns:a16="http://schemas.microsoft.com/office/drawing/2014/main" id="{BF56211E-712F-43EB-0CF2-CAE368C01719}"/>
              </a:ext>
            </a:extLst>
          </p:cNvPr>
          <p:cNvPicPr>
            <a:picLocks noChangeAspect="1"/>
          </p:cNvPicPr>
          <p:nvPr/>
        </p:nvPicPr>
        <p:blipFill>
          <a:blip r:embed="rId9"/>
          <a:stretch>
            <a:fillRect/>
          </a:stretch>
        </p:blipFill>
        <p:spPr>
          <a:xfrm>
            <a:off x="11703308" y="3271837"/>
            <a:ext cx="4718713" cy="2036240"/>
          </a:xfrm>
          <a:prstGeom prst="rect">
            <a:avLst/>
          </a:prstGeom>
        </p:spPr>
      </p:pic>
      <p:pic>
        <p:nvPicPr>
          <p:cNvPr id="81" name="Imagen 80">
            <a:extLst>
              <a:ext uri="{FF2B5EF4-FFF2-40B4-BE49-F238E27FC236}">
                <a16:creationId xmlns:a16="http://schemas.microsoft.com/office/drawing/2014/main" id="{FEDBDE72-EB95-4035-64C7-329D97057AF7}"/>
              </a:ext>
            </a:extLst>
          </p:cNvPr>
          <p:cNvPicPr>
            <a:picLocks noChangeAspect="1"/>
          </p:cNvPicPr>
          <p:nvPr/>
        </p:nvPicPr>
        <p:blipFill>
          <a:blip r:embed="rId10"/>
          <a:stretch>
            <a:fillRect/>
          </a:stretch>
        </p:blipFill>
        <p:spPr>
          <a:xfrm>
            <a:off x="9184636" y="3058815"/>
            <a:ext cx="2499577" cy="2499577"/>
          </a:xfrm>
          <a:prstGeom prst="rect">
            <a:avLst/>
          </a:prstGeom>
        </p:spPr>
      </p:pic>
      <p:pic>
        <p:nvPicPr>
          <p:cNvPr id="82" name="Imagen 81" descr="Icono&#10;&#10;El contenido generado por IA puede ser incorrecto.">
            <a:extLst>
              <a:ext uri="{FF2B5EF4-FFF2-40B4-BE49-F238E27FC236}">
                <a16:creationId xmlns:a16="http://schemas.microsoft.com/office/drawing/2014/main" id="{914FB0A3-9DE7-1656-9965-E65CBE83937A}"/>
              </a:ext>
            </a:extLst>
          </p:cNvPr>
          <p:cNvPicPr>
            <a:picLocks noChangeAspect="1"/>
          </p:cNvPicPr>
          <p:nvPr/>
        </p:nvPicPr>
        <p:blipFill>
          <a:blip r:embed="rId5" cstate="print">
            <a:extLst>
              <a:ext uri="{28A0092B-C50C-407E-A947-70E740481C1C}">
                <a14:useLocalDpi xmlns:a14="http://schemas.microsoft.com/office/drawing/2010/main" val="0"/>
              </a:ext>
            </a:extLst>
          </a:blip>
          <a:srcRect l="30377" t="16327" r="30874" b="16452"/>
          <a:stretch>
            <a:fillRect/>
          </a:stretch>
        </p:blipFill>
        <p:spPr>
          <a:xfrm rot="21315163">
            <a:off x="9203829" y="4966235"/>
            <a:ext cx="496407" cy="484397"/>
          </a:xfrm>
          <a:prstGeom prst="ellipse">
            <a:avLst/>
          </a:prstGeom>
        </p:spPr>
      </p:pic>
      <p:pic>
        <p:nvPicPr>
          <p:cNvPr id="90" name="Imagen 89">
            <a:extLst>
              <a:ext uri="{FF2B5EF4-FFF2-40B4-BE49-F238E27FC236}">
                <a16:creationId xmlns:a16="http://schemas.microsoft.com/office/drawing/2014/main" id="{4D463353-36CF-C69F-3DE8-CD85520D1AC1}"/>
              </a:ext>
            </a:extLst>
          </p:cNvPr>
          <p:cNvPicPr>
            <a:picLocks noChangeAspect="1"/>
          </p:cNvPicPr>
          <p:nvPr/>
        </p:nvPicPr>
        <p:blipFill>
          <a:blip r:embed="rId11"/>
          <a:stretch>
            <a:fillRect/>
          </a:stretch>
        </p:blipFill>
        <p:spPr>
          <a:xfrm>
            <a:off x="9189215" y="5682614"/>
            <a:ext cx="2499577" cy="2499577"/>
          </a:xfrm>
          <a:prstGeom prst="rect">
            <a:avLst/>
          </a:prstGeom>
        </p:spPr>
      </p:pic>
      <p:pic>
        <p:nvPicPr>
          <p:cNvPr id="93" name="Imagen 92">
            <a:extLst>
              <a:ext uri="{FF2B5EF4-FFF2-40B4-BE49-F238E27FC236}">
                <a16:creationId xmlns:a16="http://schemas.microsoft.com/office/drawing/2014/main" id="{4599E75B-BFC4-0F9A-76DC-A56F4F8381A2}"/>
              </a:ext>
            </a:extLst>
          </p:cNvPr>
          <p:cNvPicPr>
            <a:picLocks noChangeAspect="1"/>
          </p:cNvPicPr>
          <p:nvPr/>
        </p:nvPicPr>
        <p:blipFill>
          <a:blip r:embed="rId12"/>
          <a:stretch>
            <a:fillRect/>
          </a:stretch>
        </p:blipFill>
        <p:spPr>
          <a:xfrm>
            <a:off x="11855720" y="5592284"/>
            <a:ext cx="4413887" cy="2249619"/>
          </a:xfrm>
          <a:prstGeom prst="rect">
            <a:avLst/>
          </a:prstGeom>
        </p:spPr>
      </p:pic>
      <p:pic>
        <p:nvPicPr>
          <p:cNvPr id="94" name="Imagen 93" descr="Icono&#10;&#10;El contenido generado por IA puede ser incorrecto.">
            <a:extLst>
              <a:ext uri="{FF2B5EF4-FFF2-40B4-BE49-F238E27FC236}">
                <a16:creationId xmlns:a16="http://schemas.microsoft.com/office/drawing/2014/main" id="{6AA0614C-767A-C887-7FE7-0EEF261EB269}"/>
              </a:ext>
            </a:extLst>
          </p:cNvPr>
          <p:cNvPicPr>
            <a:picLocks noChangeAspect="1"/>
          </p:cNvPicPr>
          <p:nvPr/>
        </p:nvPicPr>
        <p:blipFill>
          <a:blip r:embed="rId5" cstate="print">
            <a:extLst>
              <a:ext uri="{28A0092B-C50C-407E-A947-70E740481C1C}">
                <a14:useLocalDpi xmlns:a14="http://schemas.microsoft.com/office/drawing/2010/main" val="0"/>
              </a:ext>
            </a:extLst>
          </a:blip>
          <a:srcRect l="30377" t="16327" r="30874" b="16452"/>
          <a:stretch>
            <a:fillRect/>
          </a:stretch>
        </p:blipFill>
        <p:spPr>
          <a:xfrm rot="21315163">
            <a:off x="9207023" y="5676368"/>
            <a:ext cx="496407" cy="484397"/>
          </a:xfrm>
          <a:prstGeom prst="ellipse">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nextCondLst>
                <p:cond evt="onClick" delay="0">
                  <p:tgtEl>
                    <p:spTgt spid="41"/>
                  </p:tgtEl>
                </p:cond>
              </p:nextCondLst>
            </p:seq>
            <p:seq concurrent="1" nextAc="seek">
              <p:cTn id="8" restart="whenNotActive" fill="hold" evtFilter="cancelBubble" nodeType="interactiveSeq">
                <p:stCondLst>
                  <p:cond evt="onClick" delay="0">
                    <p:tgtEl>
                      <p:spTgt spid="67"/>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nextCondLst>
                <p:cond evt="onClick" delay="0">
                  <p:tgtEl>
                    <p:spTgt spid="67"/>
                  </p:tgtEl>
                </p:cond>
              </p:nextCondLst>
            </p:seq>
            <p:seq concurrent="1" nextAc="seek">
              <p:cTn id="14" restart="whenNotActive" fill="hold" evtFilter="cancelBubble" nodeType="interactiveSeq">
                <p:stCondLst>
                  <p:cond evt="onClick" delay="0">
                    <p:tgtEl>
                      <p:spTgt spid="82"/>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childTnLst>
                    </p:cTn>
                  </p:par>
                </p:childTnLst>
              </p:cTn>
              <p:nextCondLst>
                <p:cond evt="onClick" delay="0">
                  <p:tgtEl>
                    <p:spTgt spid="82"/>
                  </p:tgtEl>
                </p:cond>
              </p:nextCondLst>
            </p:seq>
            <p:seq concurrent="1" nextAc="seek">
              <p:cTn id="20" restart="whenNotActive" fill="hold" evtFilter="cancelBubble" nodeType="interactiveSeq">
                <p:stCondLst>
                  <p:cond evt="onClick" delay="0">
                    <p:tgtEl>
                      <p:spTgt spid="94"/>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childTnLst>
                          </p:cTn>
                        </p:par>
                      </p:childTnLst>
                    </p:cTn>
                  </p:par>
                </p:childTnLst>
              </p:cTn>
              <p:nextCondLst>
                <p:cond evt="onClick" delay="0">
                  <p:tgtEl>
                    <p:spTgt spid="9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rot="818652">
            <a:off x="-1022006" y="-10345319"/>
            <a:ext cx="9400422" cy="9722890"/>
          </a:xfrm>
          <a:custGeom>
            <a:avLst/>
            <a:gdLst/>
            <a:ahLst/>
            <a:cxnLst/>
            <a:rect l="l" t="t" r="r" b="b"/>
            <a:pathLst>
              <a:path w="9400422" h="9722890">
                <a:moveTo>
                  <a:pt x="0" y="0"/>
                </a:moveTo>
                <a:lnTo>
                  <a:pt x="9400422" y="0"/>
                </a:lnTo>
                <a:lnTo>
                  <a:pt x="9400422" y="9722889"/>
                </a:lnTo>
                <a:lnTo>
                  <a:pt x="0" y="9722889"/>
                </a:lnTo>
                <a:lnTo>
                  <a:pt x="0" y="0"/>
                </a:lnTo>
                <a:close/>
              </a:path>
            </a:pathLst>
          </a:custGeom>
          <a:blipFill>
            <a:blip r:embed="rId3">
              <a:alphaModFix amt="8999"/>
            </a:blip>
            <a:stretch>
              <a:fillRect/>
            </a:stretch>
          </a:blipFill>
        </p:spPr>
        <p:txBody>
          <a:bodyPr/>
          <a:lstStyle/>
          <a:p>
            <a:endParaRPr lang="es-MX"/>
          </a:p>
        </p:txBody>
      </p:sp>
      <p:sp>
        <p:nvSpPr>
          <p:cNvPr id="4" name="Freeform 4"/>
          <p:cNvSpPr/>
          <p:nvPr/>
        </p:nvSpPr>
        <p:spPr>
          <a:xfrm>
            <a:off x="7657755" y="5143500"/>
            <a:ext cx="3469587" cy="3695436"/>
          </a:xfrm>
          <a:custGeom>
            <a:avLst/>
            <a:gdLst/>
            <a:ahLst/>
            <a:cxnLst/>
            <a:rect l="l" t="t" r="r" b="b"/>
            <a:pathLst>
              <a:path w="3469587" h="3695436">
                <a:moveTo>
                  <a:pt x="0" y="0"/>
                </a:moveTo>
                <a:lnTo>
                  <a:pt x="3469587" y="0"/>
                </a:lnTo>
                <a:lnTo>
                  <a:pt x="3469587" y="3695436"/>
                </a:lnTo>
                <a:lnTo>
                  <a:pt x="0" y="3695436"/>
                </a:lnTo>
                <a:lnTo>
                  <a:pt x="0" y="0"/>
                </a:lnTo>
                <a:close/>
              </a:path>
            </a:pathLst>
          </a:custGeom>
          <a:blipFill>
            <a:blip r:embed="rId4"/>
            <a:stretch>
              <a:fillRect l="-15067" t="-17535" r="-159720" b="-27586"/>
            </a:stretch>
          </a:blipFill>
        </p:spPr>
        <p:txBody>
          <a:bodyPr/>
          <a:lstStyle/>
          <a:p>
            <a:endParaRPr lang="es-MX"/>
          </a:p>
        </p:txBody>
      </p:sp>
      <p:sp>
        <p:nvSpPr>
          <p:cNvPr id="5" name="TextBox 5"/>
          <p:cNvSpPr txBox="1"/>
          <p:nvPr/>
        </p:nvSpPr>
        <p:spPr>
          <a:xfrm>
            <a:off x="4688025" y="1215490"/>
            <a:ext cx="8911950" cy="647700"/>
          </a:xfrm>
          <a:prstGeom prst="rect">
            <a:avLst/>
          </a:prstGeom>
        </p:spPr>
        <p:txBody>
          <a:bodyPr lIns="0" tIns="0" rIns="0" bIns="0" rtlCol="0" anchor="t">
            <a:spAutoFit/>
          </a:bodyPr>
          <a:lstStyle/>
          <a:p>
            <a:pPr algn="ctr">
              <a:lnSpc>
                <a:spcPts val="5004"/>
              </a:lnSpc>
            </a:pPr>
            <a:r>
              <a:rPr lang="en-US" sz="4170" b="1">
                <a:solidFill>
                  <a:srgbClr val="000000"/>
                </a:solidFill>
                <a:latin typeface="Archivo Narrow Bold"/>
                <a:ea typeface="Archivo Narrow Bold"/>
                <a:cs typeface="Archivo Narrow Bold"/>
                <a:sym typeface="Archivo Narrow Bold"/>
              </a:rPr>
              <a:t>PARADIGMA DE PROGRAMACION</a:t>
            </a:r>
          </a:p>
        </p:txBody>
      </p:sp>
      <p:sp>
        <p:nvSpPr>
          <p:cNvPr id="6" name="TextBox 6"/>
          <p:cNvSpPr txBox="1"/>
          <p:nvPr/>
        </p:nvSpPr>
        <p:spPr>
          <a:xfrm>
            <a:off x="2805075" y="1994380"/>
            <a:ext cx="13056073" cy="2370288"/>
          </a:xfrm>
          <a:prstGeom prst="rect">
            <a:avLst/>
          </a:prstGeom>
        </p:spPr>
        <p:txBody>
          <a:bodyPr lIns="0" tIns="0" rIns="0" bIns="0" rtlCol="0" anchor="t">
            <a:spAutoFit/>
          </a:bodyPr>
          <a:lstStyle/>
          <a:p>
            <a:pPr algn="just">
              <a:lnSpc>
                <a:spcPts val="3754"/>
              </a:lnSpc>
            </a:pPr>
            <a:r>
              <a:rPr lang="en-US" sz="2681">
                <a:solidFill>
                  <a:srgbClr val="000000"/>
                </a:solidFill>
                <a:latin typeface="Archivo Narrow"/>
                <a:ea typeface="Archivo Narrow"/>
                <a:cs typeface="Archivo Narrow"/>
                <a:sym typeface="Archivo Narrow"/>
              </a:rPr>
              <a:t>Un paradigma de programación indica un método de realizar cálculos y la manera en que se deben estructurar y organizar las tareas que debe llevar a cabo de un programa. Los paradigmas fundamentales están asociados a determinados modelos de cómputo. También se asocian a un determinado estilo de programación. Los lenguajes de programación suelen implementar a menudo de forma parcial varios paradigmas de programación.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rot="818652">
            <a:off x="-1022006" y="-10345319"/>
            <a:ext cx="9400422" cy="9722890"/>
          </a:xfrm>
          <a:custGeom>
            <a:avLst/>
            <a:gdLst/>
            <a:ahLst/>
            <a:cxnLst/>
            <a:rect l="l" t="t" r="r" b="b"/>
            <a:pathLst>
              <a:path w="9400422" h="9722890">
                <a:moveTo>
                  <a:pt x="0" y="0"/>
                </a:moveTo>
                <a:lnTo>
                  <a:pt x="9400422" y="0"/>
                </a:lnTo>
                <a:lnTo>
                  <a:pt x="9400422" y="9722889"/>
                </a:lnTo>
                <a:lnTo>
                  <a:pt x="0" y="9722889"/>
                </a:lnTo>
                <a:lnTo>
                  <a:pt x="0" y="0"/>
                </a:lnTo>
                <a:close/>
              </a:path>
            </a:pathLst>
          </a:custGeom>
          <a:blipFill>
            <a:blip r:embed="rId3">
              <a:alphaModFix amt="8999"/>
            </a:blip>
            <a:stretch>
              <a:fillRect/>
            </a:stretch>
          </a:blipFill>
        </p:spPr>
        <p:txBody>
          <a:bodyPr/>
          <a:lstStyle/>
          <a:p>
            <a:endParaRPr lang="es-MX"/>
          </a:p>
        </p:txBody>
      </p:sp>
      <p:graphicFrame>
        <p:nvGraphicFramePr>
          <p:cNvPr id="4" name="Table 4"/>
          <p:cNvGraphicFramePr>
            <a:graphicFrameLocks noGrp="1"/>
          </p:cNvGraphicFramePr>
          <p:nvPr/>
        </p:nvGraphicFramePr>
        <p:xfrm>
          <a:off x="2105185" y="2087367"/>
          <a:ext cx="14215244" cy="6068580"/>
        </p:xfrm>
        <a:graphic>
          <a:graphicData uri="http://schemas.openxmlformats.org/drawingml/2006/table">
            <a:tbl>
              <a:tblPr/>
              <a:tblGrid>
                <a:gridCol w="3553811">
                  <a:extLst>
                    <a:ext uri="{9D8B030D-6E8A-4147-A177-3AD203B41FA5}">
                      <a16:colId xmlns:a16="http://schemas.microsoft.com/office/drawing/2014/main" val="20000"/>
                    </a:ext>
                  </a:extLst>
                </a:gridCol>
                <a:gridCol w="3553811">
                  <a:extLst>
                    <a:ext uri="{9D8B030D-6E8A-4147-A177-3AD203B41FA5}">
                      <a16:colId xmlns:a16="http://schemas.microsoft.com/office/drawing/2014/main" val="20001"/>
                    </a:ext>
                  </a:extLst>
                </a:gridCol>
                <a:gridCol w="3553811">
                  <a:extLst>
                    <a:ext uri="{9D8B030D-6E8A-4147-A177-3AD203B41FA5}">
                      <a16:colId xmlns:a16="http://schemas.microsoft.com/office/drawing/2014/main" val="20002"/>
                    </a:ext>
                  </a:extLst>
                </a:gridCol>
                <a:gridCol w="3553811">
                  <a:extLst>
                    <a:ext uri="{9D8B030D-6E8A-4147-A177-3AD203B41FA5}">
                      <a16:colId xmlns:a16="http://schemas.microsoft.com/office/drawing/2014/main" val="20003"/>
                    </a:ext>
                  </a:extLst>
                </a:gridCol>
              </a:tblGrid>
              <a:tr h="1652874">
                <a:tc>
                  <a:txBody>
                    <a:bodyPr/>
                    <a:lstStyle/>
                    <a:p>
                      <a:pPr algn="ctr">
                        <a:lnSpc>
                          <a:spcPts val="3378"/>
                        </a:lnSpc>
                        <a:defRPr/>
                      </a:pPr>
                      <a:r>
                        <a:rPr lang="en-US" sz="2413" b="1">
                          <a:solidFill>
                            <a:srgbClr val="000000"/>
                          </a:solidFill>
                          <a:latin typeface="Archivo Narrow Bold"/>
                          <a:ea typeface="Archivo Narrow Bold"/>
                          <a:cs typeface="Archivo Narrow Bold"/>
                          <a:sym typeface="Archivo Narrow Bold"/>
                        </a:rPr>
                        <a:t>Paradigma Imperativo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73"/>
                        </a:lnSpc>
                        <a:defRPr/>
                      </a:pPr>
                      <a:r>
                        <a:rPr lang="en-US" sz="2409" b="1">
                          <a:solidFill>
                            <a:srgbClr val="000000"/>
                          </a:solidFill>
                          <a:latin typeface="Archivo Narrow Bold"/>
                          <a:ea typeface="Archivo Narrow Bold"/>
                          <a:cs typeface="Archivo Narrow Bold"/>
                          <a:sym typeface="Archivo Narrow Bold"/>
                        </a:rPr>
                        <a:t>Paradigma declarativo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73"/>
                        </a:lnSpc>
                        <a:defRPr/>
                      </a:pPr>
                      <a:r>
                        <a:rPr lang="en-US" sz="2409" b="1">
                          <a:solidFill>
                            <a:srgbClr val="000000"/>
                          </a:solidFill>
                          <a:latin typeface="Archivo Narrow Bold"/>
                          <a:ea typeface="Archivo Narrow Bold"/>
                          <a:cs typeface="Archivo Narrow Bold"/>
                          <a:sym typeface="Archivo Narrow Bold"/>
                        </a:rPr>
                        <a:t>Paradigma estructurado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73"/>
                        </a:lnSpc>
                        <a:defRPr/>
                      </a:pPr>
                      <a:r>
                        <a:rPr lang="en-US" sz="2409" b="1">
                          <a:solidFill>
                            <a:srgbClr val="000000"/>
                          </a:solidFill>
                          <a:latin typeface="Archivo Narrow Bold"/>
                          <a:ea typeface="Archivo Narrow Bold"/>
                          <a:cs typeface="Archivo Narrow Bold"/>
                          <a:sym typeface="Archivo Narrow Bold"/>
                        </a:rPr>
                        <a:t>Paradigma orientado a objetos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50768">
                <a:tc>
                  <a:txBody>
                    <a:bodyPr/>
                    <a:lstStyle/>
                    <a:p>
                      <a:pPr algn="just">
                        <a:lnSpc>
                          <a:spcPts val="2259"/>
                        </a:lnSpc>
                        <a:defRPr/>
                      </a:pPr>
                      <a:r>
                        <a:rPr lang="en-US" sz="1613" dirty="0" err="1">
                          <a:solidFill>
                            <a:srgbClr val="000000"/>
                          </a:solidFill>
                          <a:latin typeface="Archivo Narrow"/>
                          <a:ea typeface="Archivo Narrow"/>
                          <a:cs typeface="Archivo Narrow"/>
                          <a:sym typeface="Archivo Narrow"/>
                        </a:rPr>
                        <a:t>Ejecuta</a:t>
                      </a:r>
                      <a:r>
                        <a:rPr lang="en-US" sz="1613" dirty="0">
                          <a:solidFill>
                            <a:srgbClr val="000000"/>
                          </a:solidFill>
                          <a:latin typeface="Archivo Narrow"/>
                          <a:ea typeface="Archivo Narrow"/>
                          <a:cs typeface="Archivo Narrow"/>
                          <a:sym typeface="Archivo Narrow"/>
                        </a:rPr>
                        <a:t> </a:t>
                      </a:r>
                      <a:r>
                        <a:rPr lang="en-US" sz="1613" dirty="0" err="1">
                          <a:solidFill>
                            <a:srgbClr val="000000"/>
                          </a:solidFill>
                          <a:latin typeface="Archivo Narrow"/>
                          <a:ea typeface="Archivo Narrow"/>
                          <a:cs typeface="Archivo Narrow"/>
                          <a:sym typeface="Archivo Narrow"/>
                        </a:rPr>
                        <a:t>sentencias</a:t>
                      </a:r>
                      <a:r>
                        <a:rPr lang="en-US" sz="1613" dirty="0">
                          <a:solidFill>
                            <a:srgbClr val="000000"/>
                          </a:solidFill>
                          <a:latin typeface="Archivo Narrow"/>
                          <a:ea typeface="Archivo Narrow"/>
                          <a:cs typeface="Archivo Narrow"/>
                          <a:sym typeface="Archivo Narrow"/>
                        </a:rPr>
                        <a:t> con un control de </a:t>
                      </a:r>
                      <a:r>
                        <a:rPr lang="en-US" sz="1613" dirty="0" err="1">
                          <a:solidFill>
                            <a:srgbClr val="000000"/>
                          </a:solidFill>
                          <a:latin typeface="Archivo Narrow"/>
                          <a:ea typeface="Archivo Narrow"/>
                          <a:cs typeface="Archivo Narrow"/>
                          <a:sym typeface="Archivo Narrow"/>
                        </a:rPr>
                        <a:t>flujo</a:t>
                      </a:r>
                      <a:r>
                        <a:rPr lang="en-US" sz="1613" dirty="0">
                          <a:solidFill>
                            <a:srgbClr val="000000"/>
                          </a:solidFill>
                          <a:latin typeface="Archivo Narrow"/>
                          <a:ea typeface="Archivo Narrow"/>
                          <a:cs typeface="Archivo Narrow"/>
                          <a:sym typeface="Archivo Narrow"/>
                        </a:rPr>
                        <a:t> </a:t>
                      </a:r>
                      <a:r>
                        <a:rPr lang="en-US" sz="1613" dirty="0" err="1">
                          <a:solidFill>
                            <a:srgbClr val="000000"/>
                          </a:solidFill>
                          <a:latin typeface="Archivo Narrow"/>
                          <a:ea typeface="Archivo Narrow"/>
                          <a:cs typeface="Archivo Narrow"/>
                          <a:sym typeface="Archivo Narrow"/>
                        </a:rPr>
                        <a:t>que</a:t>
                      </a:r>
                      <a:r>
                        <a:rPr lang="en-US" sz="1613" dirty="0">
                          <a:solidFill>
                            <a:srgbClr val="000000"/>
                          </a:solidFill>
                          <a:latin typeface="Archivo Narrow"/>
                          <a:ea typeface="Archivo Narrow"/>
                          <a:cs typeface="Archivo Narrow"/>
                          <a:sym typeface="Archivo Narrow"/>
                        </a:rPr>
                        <a:t> </a:t>
                      </a:r>
                      <a:r>
                        <a:rPr lang="en-US" sz="1613" dirty="0" err="1">
                          <a:solidFill>
                            <a:srgbClr val="000000"/>
                          </a:solidFill>
                          <a:latin typeface="Archivo Narrow"/>
                          <a:ea typeface="Archivo Narrow"/>
                          <a:cs typeface="Archivo Narrow"/>
                          <a:sym typeface="Archivo Narrow"/>
                        </a:rPr>
                        <a:t>modifican</a:t>
                      </a:r>
                      <a:r>
                        <a:rPr lang="en-US" sz="1613" dirty="0">
                          <a:solidFill>
                            <a:srgbClr val="000000"/>
                          </a:solidFill>
                          <a:latin typeface="Archivo Narrow"/>
                          <a:ea typeface="Archivo Narrow"/>
                          <a:cs typeface="Archivo Narrow"/>
                          <a:sym typeface="Archivo Narrow"/>
                        </a:rPr>
                        <a:t> </a:t>
                      </a:r>
                      <a:r>
                        <a:rPr lang="en-US" sz="1613" dirty="0" err="1">
                          <a:solidFill>
                            <a:srgbClr val="000000"/>
                          </a:solidFill>
                          <a:latin typeface="Archivo Narrow"/>
                          <a:ea typeface="Archivo Narrow"/>
                          <a:cs typeface="Archivo Narrow"/>
                          <a:sym typeface="Archivo Narrow"/>
                        </a:rPr>
                        <a:t>el</a:t>
                      </a:r>
                      <a:r>
                        <a:rPr lang="en-US" sz="1613" dirty="0">
                          <a:solidFill>
                            <a:srgbClr val="000000"/>
                          </a:solidFill>
                          <a:latin typeface="Archivo Narrow"/>
                          <a:ea typeface="Archivo Narrow"/>
                          <a:cs typeface="Archivo Narrow"/>
                          <a:sym typeface="Archivo Narrow"/>
                        </a:rPr>
                        <a:t> </a:t>
                      </a:r>
                      <a:r>
                        <a:rPr lang="en-US" sz="1613" dirty="0" err="1">
                          <a:solidFill>
                            <a:srgbClr val="000000"/>
                          </a:solidFill>
                          <a:latin typeface="Archivo Narrow"/>
                          <a:ea typeface="Archivo Narrow"/>
                          <a:cs typeface="Archivo Narrow"/>
                          <a:sym typeface="Archivo Narrow"/>
                        </a:rPr>
                        <a:t>estado</a:t>
                      </a:r>
                      <a:r>
                        <a:rPr lang="en-US" sz="1613" dirty="0">
                          <a:solidFill>
                            <a:srgbClr val="000000"/>
                          </a:solidFill>
                          <a:latin typeface="Archivo Narrow"/>
                          <a:ea typeface="Archivo Narrow"/>
                          <a:cs typeface="Archivo Narrow"/>
                          <a:sym typeface="Archivo Narrow"/>
                        </a:rPr>
                        <a:t> del </a:t>
                      </a:r>
                      <a:r>
                        <a:rPr lang="en-US" sz="1613" dirty="0" err="1">
                          <a:solidFill>
                            <a:srgbClr val="000000"/>
                          </a:solidFill>
                          <a:latin typeface="Archivo Narrow"/>
                          <a:ea typeface="Archivo Narrow"/>
                          <a:cs typeface="Archivo Narrow"/>
                          <a:sym typeface="Archivo Narrow"/>
                        </a:rPr>
                        <a:t>programa</a:t>
                      </a:r>
                      <a:r>
                        <a:rPr lang="en-US" sz="1613" dirty="0">
                          <a:solidFill>
                            <a:srgbClr val="000000"/>
                          </a:solidFill>
                          <a:latin typeface="Archivo Narrow"/>
                          <a:ea typeface="Archivo Narrow"/>
                          <a:cs typeface="Archivo Narrow"/>
                          <a:sym typeface="Archivo Narrow"/>
                        </a:rPr>
                        <a:t> </a:t>
                      </a:r>
                      <a:r>
                        <a:rPr lang="en-US" sz="1613" dirty="0" err="1">
                          <a:solidFill>
                            <a:srgbClr val="000000"/>
                          </a:solidFill>
                          <a:latin typeface="Archivo Narrow"/>
                          <a:ea typeface="Archivo Narrow"/>
                          <a:cs typeface="Archivo Narrow"/>
                          <a:sym typeface="Archivo Narrow"/>
                        </a:rPr>
                        <a:t>mediante</a:t>
                      </a:r>
                      <a:r>
                        <a:rPr lang="en-US" sz="1613" dirty="0">
                          <a:solidFill>
                            <a:srgbClr val="000000"/>
                          </a:solidFill>
                          <a:latin typeface="Archivo Narrow"/>
                          <a:ea typeface="Archivo Narrow"/>
                          <a:cs typeface="Archivo Narrow"/>
                          <a:sym typeface="Archivo Narrow"/>
                        </a:rPr>
                        <a:t> variables. Su </a:t>
                      </a:r>
                      <a:r>
                        <a:rPr lang="en-US" sz="1613" dirty="0" err="1">
                          <a:solidFill>
                            <a:srgbClr val="000000"/>
                          </a:solidFill>
                          <a:latin typeface="Archivo Narrow"/>
                          <a:ea typeface="Archivo Narrow"/>
                          <a:cs typeface="Archivo Narrow"/>
                          <a:sym typeface="Archivo Narrow"/>
                        </a:rPr>
                        <a:t>instrucción</a:t>
                      </a:r>
                      <a:r>
                        <a:rPr lang="en-US" sz="1613" dirty="0">
                          <a:solidFill>
                            <a:srgbClr val="000000"/>
                          </a:solidFill>
                          <a:latin typeface="Archivo Narrow"/>
                          <a:ea typeface="Archivo Narrow"/>
                          <a:cs typeface="Archivo Narrow"/>
                          <a:sym typeface="Archivo Narrow"/>
                        </a:rPr>
                        <a:t> principal es la </a:t>
                      </a:r>
                      <a:r>
                        <a:rPr lang="en-US" sz="1613" dirty="0" err="1">
                          <a:solidFill>
                            <a:srgbClr val="000000"/>
                          </a:solidFill>
                          <a:latin typeface="Archivo Narrow"/>
                          <a:ea typeface="Archivo Narrow"/>
                          <a:cs typeface="Archivo Narrow"/>
                          <a:sym typeface="Archivo Narrow"/>
                        </a:rPr>
                        <a:t>asignación</a:t>
                      </a:r>
                      <a:r>
                        <a:rPr lang="en-US" sz="1613" dirty="0">
                          <a:solidFill>
                            <a:srgbClr val="000000"/>
                          </a:solidFill>
                          <a:latin typeface="Archivo Narrow"/>
                          <a:ea typeface="Archivo Narrow"/>
                          <a:cs typeface="Archivo Narrow"/>
                          <a:sym typeface="Archivo Narrow"/>
                        </a:rPr>
                        <a:t>, y de </a:t>
                      </a:r>
                      <a:r>
                        <a:rPr lang="en-US" sz="1613" dirty="0" err="1">
                          <a:solidFill>
                            <a:srgbClr val="000000"/>
                          </a:solidFill>
                          <a:latin typeface="Archivo Narrow"/>
                          <a:ea typeface="Archivo Narrow"/>
                          <a:cs typeface="Archivo Narrow"/>
                          <a:sym typeface="Archivo Narrow"/>
                        </a:rPr>
                        <a:t>él</a:t>
                      </a:r>
                      <a:r>
                        <a:rPr lang="en-US" sz="1613" dirty="0">
                          <a:solidFill>
                            <a:srgbClr val="000000"/>
                          </a:solidFill>
                          <a:latin typeface="Archivo Narrow"/>
                          <a:ea typeface="Archivo Narrow"/>
                          <a:cs typeface="Archivo Narrow"/>
                          <a:sym typeface="Archivo Narrow"/>
                        </a:rPr>
                        <a:t> </a:t>
                      </a:r>
                      <a:r>
                        <a:rPr lang="en-US" sz="1613" dirty="0" err="1">
                          <a:solidFill>
                            <a:srgbClr val="000000"/>
                          </a:solidFill>
                          <a:latin typeface="Archivo Narrow"/>
                          <a:ea typeface="Archivo Narrow"/>
                          <a:cs typeface="Archivo Narrow"/>
                          <a:sym typeface="Archivo Narrow"/>
                        </a:rPr>
                        <a:t>derivan</a:t>
                      </a:r>
                      <a:r>
                        <a:rPr lang="en-US" sz="1613" dirty="0">
                          <a:solidFill>
                            <a:srgbClr val="000000"/>
                          </a:solidFill>
                          <a:latin typeface="Archivo Narrow"/>
                          <a:ea typeface="Archivo Narrow"/>
                          <a:cs typeface="Archivo Narrow"/>
                          <a:sym typeface="Archivo Narrow"/>
                        </a:rPr>
                        <a:t> la </a:t>
                      </a:r>
                      <a:r>
                        <a:rPr lang="en-US" sz="1613" dirty="0" err="1">
                          <a:solidFill>
                            <a:srgbClr val="000000"/>
                          </a:solidFill>
                          <a:latin typeface="Archivo Narrow"/>
                          <a:ea typeface="Archivo Narrow"/>
                          <a:cs typeface="Archivo Narrow"/>
                          <a:sym typeface="Archivo Narrow"/>
                        </a:rPr>
                        <a:t>programación</a:t>
                      </a:r>
                      <a:r>
                        <a:rPr lang="en-US" sz="1613" dirty="0">
                          <a:solidFill>
                            <a:srgbClr val="000000"/>
                          </a:solidFill>
                          <a:latin typeface="Archivo Narrow"/>
                          <a:ea typeface="Archivo Narrow"/>
                          <a:cs typeface="Archivo Narrow"/>
                          <a:sym typeface="Archivo Narrow"/>
                        </a:rPr>
                        <a:t> procedural, modular y </a:t>
                      </a:r>
                      <a:r>
                        <a:rPr lang="en-US" sz="1613" dirty="0" err="1">
                          <a:solidFill>
                            <a:srgbClr val="000000"/>
                          </a:solidFill>
                          <a:latin typeface="Archivo Narrow"/>
                          <a:ea typeface="Archivo Narrow"/>
                          <a:cs typeface="Archivo Narrow"/>
                          <a:sym typeface="Archivo Narrow"/>
                        </a:rPr>
                        <a:t>estructurada</a:t>
                      </a:r>
                      <a:r>
                        <a:rPr lang="en-US" sz="1613" dirty="0">
                          <a:solidFill>
                            <a:srgbClr val="000000"/>
                          </a:solidFill>
                          <a:latin typeface="Archivo Narrow"/>
                          <a:ea typeface="Archivo Narrow"/>
                          <a:cs typeface="Archivo Narrow"/>
                          <a:sym typeface="Archivo Narrow"/>
                        </a:rPr>
                        <a: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54"/>
                        </a:lnSpc>
                        <a:defRPr/>
                      </a:pPr>
                      <a:r>
                        <a:rPr lang="en-US" sz="1610">
                          <a:solidFill>
                            <a:srgbClr val="000000"/>
                          </a:solidFill>
                          <a:latin typeface="Archivo Narrow"/>
                          <a:ea typeface="Archivo Narrow"/>
                          <a:cs typeface="Archivo Narrow"/>
                          <a:sym typeface="Archivo Narrow"/>
                        </a:rPr>
                        <a:t>Indica qué calcular sin detallar cómo, usa variables inmutables, sin asignación, y se basa en funciones, recursividad o reglas. Sus variantes son la funcional, lógica, reactiva y descriptiva.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59"/>
                        </a:lnSpc>
                        <a:defRPr/>
                      </a:pPr>
                      <a:r>
                        <a:rPr lang="en-US" sz="1613">
                          <a:solidFill>
                            <a:srgbClr val="000000"/>
                          </a:solidFill>
                          <a:latin typeface="Archivo Narrow"/>
                          <a:ea typeface="Archivo Narrow"/>
                          <a:cs typeface="Archivo Narrow"/>
                          <a:sym typeface="Archivo Narrow"/>
                        </a:rPr>
                        <a:t>Este se centra en los datos de entrada y datos de salida, además de que usa 5 tipos de instrucciones.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54"/>
                        </a:lnSpc>
                        <a:defRPr/>
                      </a:pPr>
                      <a:r>
                        <a:rPr lang="en-US" sz="1610">
                          <a:solidFill>
                            <a:srgbClr val="000000"/>
                          </a:solidFill>
                          <a:latin typeface="Archivo Narrow"/>
                          <a:ea typeface="Archivo Narrow"/>
                          <a:cs typeface="Archivo Narrow"/>
                          <a:sym typeface="Archivo Narrow"/>
                        </a:rPr>
                        <a:t>Define los programas en términos de comunidades de objetos. Los objetos son entidades que combinan un estado (es decir, datos) y un comportamiento (esto es, procedimientos o métodos).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64938">
                <a:tc>
                  <a:txBody>
                    <a:bodyPr/>
                    <a:lstStyle/>
                    <a:p>
                      <a:pPr algn="just">
                        <a:lnSpc>
                          <a:spcPts val="2259"/>
                        </a:lnSpc>
                        <a:defRPr/>
                      </a:pPr>
                      <a:r>
                        <a:rPr lang="en-US" sz="1613">
                          <a:solidFill>
                            <a:srgbClr val="000000"/>
                          </a:solidFill>
                          <a:latin typeface="Archivo Narrow"/>
                          <a:ea typeface="Archivo Narrow"/>
                          <a:cs typeface="Archivo Narrow"/>
                          <a:sym typeface="Archivo Narrow"/>
                        </a:rPr>
                        <a:t>El lenguaje representativo es FORTRAN-77, junto con COBOL, BASIC, PASCAL, C, ADA.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54"/>
                        </a:lnSpc>
                        <a:defRPr/>
                      </a:pPr>
                      <a:r>
                        <a:rPr lang="en-US" sz="1610">
                          <a:solidFill>
                            <a:srgbClr val="000000"/>
                          </a:solidFill>
                          <a:latin typeface="Archivo Narrow"/>
                          <a:ea typeface="Archivo Narrow"/>
                          <a:cs typeface="Archivo Narrow"/>
                          <a:sym typeface="Archivo Narrow"/>
                        </a:rPr>
                        <a:t>El lenguaje SQL (Structured Query Language)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54"/>
                        </a:lnSpc>
                        <a:defRPr/>
                      </a:pPr>
                      <a:r>
                        <a:rPr lang="en-US" sz="1610">
                          <a:solidFill>
                            <a:srgbClr val="000000"/>
                          </a:solidFill>
                          <a:latin typeface="Archivo Narrow"/>
                          <a:ea typeface="Archivo Narrow"/>
                          <a:cs typeface="Archivo Narrow"/>
                          <a:sym typeface="Archivo Narrow"/>
                        </a:rPr>
                        <a:t>Lenguajes representativos: PYTHON y JAVA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54"/>
                        </a:lnSpc>
                        <a:defRPr/>
                      </a:pPr>
                      <a:r>
                        <a:rPr lang="en-US" sz="1610" dirty="0" err="1">
                          <a:solidFill>
                            <a:srgbClr val="000000"/>
                          </a:solidFill>
                          <a:latin typeface="Archivo Narrow"/>
                          <a:ea typeface="Archivo Narrow"/>
                          <a:cs typeface="Archivo Narrow"/>
                          <a:sym typeface="Archivo Narrow"/>
                        </a:rPr>
                        <a:t>Lenguajes</a:t>
                      </a:r>
                      <a:r>
                        <a:rPr lang="en-US" sz="1610" dirty="0">
                          <a:solidFill>
                            <a:srgbClr val="000000"/>
                          </a:solidFill>
                          <a:latin typeface="Archivo Narrow"/>
                          <a:ea typeface="Archivo Narrow"/>
                          <a:cs typeface="Archivo Narrow"/>
                          <a:sym typeface="Archivo Narrow"/>
                        </a:rPr>
                        <a:t> </a:t>
                      </a:r>
                      <a:r>
                        <a:rPr lang="en-US" sz="1610" dirty="0" err="1">
                          <a:solidFill>
                            <a:srgbClr val="000000"/>
                          </a:solidFill>
                          <a:latin typeface="Archivo Narrow"/>
                          <a:ea typeface="Archivo Narrow"/>
                          <a:cs typeface="Archivo Narrow"/>
                          <a:sym typeface="Archivo Narrow"/>
                        </a:rPr>
                        <a:t>representativos</a:t>
                      </a:r>
                      <a:r>
                        <a:rPr lang="en-US" sz="1610" dirty="0">
                          <a:solidFill>
                            <a:srgbClr val="000000"/>
                          </a:solidFill>
                          <a:latin typeface="Archivo Narrow"/>
                          <a:ea typeface="Archivo Narrow"/>
                          <a:cs typeface="Archivo Narrow"/>
                          <a:sym typeface="Archivo Narrow"/>
                        </a:rPr>
                        <a:t> PYTHON y 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5"/>
          <p:cNvSpPr txBox="1"/>
          <p:nvPr/>
        </p:nvSpPr>
        <p:spPr>
          <a:xfrm>
            <a:off x="4688025" y="1215490"/>
            <a:ext cx="8911950" cy="647700"/>
          </a:xfrm>
          <a:prstGeom prst="rect">
            <a:avLst/>
          </a:prstGeom>
        </p:spPr>
        <p:txBody>
          <a:bodyPr lIns="0" tIns="0" rIns="0" bIns="0" rtlCol="0" anchor="t">
            <a:spAutoFit/>
          </a:bodyPr>
          <a:lstStyle/>
          <a:p>
            <a:pPr algn="ctr">
              <a:lnSpc>
                <a:spcPts val="5004"/>
              </a:lnSpc>
            </a:pPr>
            <a:r>
              <a:rPr lang="en-US" sz="4170" b="1">
                <a:solidFill>
                  <a:srgbClr val="000000"/>
                </a:solidFill>
                <a:latin typeface="Archivo Narrow Bold"/>
                <a:ea typeface="Archivo Narrow Bold"/>
                <a:cs typeface="Archivo Narrow Bold"/>
                <a:sym typeface="Archivo Narrow Bold"/>
              </a:rPr>
              <a:t>PARADIGMAS DE PROGRAMACION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4191372" y="2954999"/>
            <a:ext cx="9905256" cy="3204844"/>
          </a:xfrm>
          <a:prstGeom prst="rect">
            <a:avLst/>
          </a:prstGeom>
        </p:spPr>
        <p:txBody>
          <a:bodyPr lIns="0" tIns="0" rIns="0" bIns="0" rtlCol="0" anchor="t">
            <a:spAutoFit/>
          </a:bodyPr>
          <a:lstStyle/>
          <a:p>
            <a:pPr algn="ctr">
              <a:lnSpc>
                <a:spcPts val="12880"/>
              </a:lnSpc>
            </a:pPr>
            <a:r>
              <a:rPr lang="en-US" sz="9200" b="1">
                <a:solidFill>
                  <a:srgbClr val="1800AD"/>
                </a:solidFill>
                <a:latin typeface="Archivo Narrow Bold"/>
                <a:ea typeface="Archivo Narrow Bold"/>
                <a:cs typeface="Archivo Narrow Bold"/>
                <a:sym typeface="Archivo Narrow Bold"/>
              </a:rPr>
              <a:t>2.3 Estructura básica </a:t>
            </a:r>
          </a:p>
          <a:p>
            <a:pPr algn="ctr">
              <a:lnSpc>
                <a:spcPts val="12880"/>
              </a:lnSpc>
            </a:pPr>
            <a:r>
              <a:rPr lang="en-US" sz="9200" b="1">
                <a:solidFill>
                  <a:srgbClr val="1800AD"/>
                </a:solidFill>
                <a:latin typeface="Archivo Narrow Bold"/>
                <a:ea typeface="Archivo Narrow Bold"/>
                <a:cs typeface="Archivo Narrow Bold"/>
                <a:sym typeface="Archivo Narrow Bold"/>
              </a:rPr>
              <a:t>de un programa.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996"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grpSp>
        <p:nvGrpSpPr>
          <p:cNvPr id="3" name="Group 3"/>
          <p:cNvGrpSpPr/>
          <p:nvPr/>
        </p:nvGrpSpPr>
        <p:grpSpPr>
          <a:xfrm>
            <a:off x="1353222" y="1444833"/>
            <a:ext cx="8251146" cy="7397335"/>
            <a:chOff x="0" y="0"/>
            <a:chExt cx="1278318" cy="1146041"/>
          </a:xfrm>
        </p:grpSpPr>
        <p:sp>
          <p:nvSpPr>
            <p:cNvPr id="4" name="Freeform 4"/>
            <p:cNvSpPr/>
            <p:nvPr/>
          </p:nvSpPr>
          <p:spPr>
            <a:xfrm>
              <a:off x="0" y="0"/>
              <a:ext cx="1278318" cy="1146041"/>
            </a:xfrm>
            <a:custGeom>
              <a:avLst/>
              <a:gdLst/>
              <a:ahLst/>
              <a:cxnLst/>
              <a:rect l="l" t="t" r="r" b="b"/>
              <a:pathLst>
                <a:path w="1278318" h="1146041">
                  <a:moveTo>
                    <a:pt x="21581" y="0"/>
                  </a:moveTo>
                  <a:lnTo>
                    <a:pt x="1256738" y="0"/>
                  </a:lnTo>
                  <a:cubicBezTo>
                    <a:pt x="1262462" y="0"/>
                    <a:pt x="1267951" y="2274"/>
                    <a:pt x="1271998" y="6321"/>
                  </a:cubicBezTo>
                  <a:cubicBezTo>
                    <a:pt x="1276045" y="10368"/>
                    <a:pt x="1278318" y="15857"/>
                    <a:pt x="1278318" y="21581"/>
                  </a:cubicBezTo>
                  <a:lnTo>
                    <a:pt x="1278318" y="1124460"/>
                  </a:lnTo>
                  <a:cubicBezTo>
                    <a:pt x="1278318" y="1136379"/>
                    <a:pt x="1268657" y="1146041"/>
                    <a:pt x="1256738" y="1146041"/>
                  </a:cubicBezTo>
                  <a:lnTo>
                    <a:pt x="21581" y="1146041"/>
                  </a:lnTo>
                  <a:cubicBezTo>
                    <a:pt x="9662" y="1146041"/>
                    <a:pt x="0" y="1136379"/>
                    <a:pt x="0" y="1124460"/>
                  </a:cubicBezTo>
                  <a:lnTo>
                    <a:pt x="0" y="21581"/>
                  </a:lnTo>
                  <a:cubicBezTo>
                    <a:pt x="0" y="9662"/>
                    <a:pt x="9662" y="0"/>
                    <a:pt x="21581" y="0"/>
                  </a:cubicBezTo>
                  <a:close/>
                </a:path>
              </a:pathLst>
            </a:custGeom>
            <a:blipFill>
              <a:blip r:embed="rId3"/>
              <a:stretch>
                <a:fillRect l="-12733" r="-12733"/>
              </a:stretch>
            </a:blipFill>
            <a:ln w="57150" cap="rnd">
              <a:solidFill>
                <a:srgbClr val="947158"/>
              </a:solidFill>
              <a:prstDash val="solid"/>
              <a:round/>
            </a:ln>
          </p:spPr>
          <p:txBody>
            <a:bodyPr/>
            <a:lstStyle/>
            <a:p>
              <a:endParaRPr lang="es-MX"/>
            </a:p>
          </p:txBody>
        </p:sp>
      </p:grpSp>
      <p:sp>
        <p:nvSpPr>
          <p:cNvPr id="5" name="TextBox 5"/>
          <p:cNvSpPr txBox="1"/>
          <p:nvPr/>
        </p:nvSpPr>
        <p:spPr>
          <a:xfrm>
            <a:off x="10310539" y="2400300"/>
            <a:ext cx="7313897" cy="2743200"/>
          </a:xfrm>
          <a:prstGeom prst="rect">
            <a:avLst/>
          </a:prstGeom>
        </p:spPr>
        <p:txBody>
          <a:bodyPr lIns="0" tIns="0" rIns="0" bIns="0" rtlCol="0" anchor="t">
            <a:spAutoFit/>
          </a:bodyPr>
          <a:lstStyle/>
          <a:p>
            <a:pPr algn="l">
              <a:lnSpc>
                <a:spcPts val="10874"/>
              </a:lnSpc>
            </a:pPr>
            <a:r>
              <a:rPr lang="en-US" sz="9061" b="1">
                <a:solidFill>
                  <a:srgbClr val="000000"/>
                </a:solidFill>
                <a:latin typeface="Archivo Narrow Bold"/>
                <a:ea typeface="Archivo Narrow Bold"/>
                <a:cs typeface="Archivo Narrow Bold"/>
                <a:sym typeface="Archivo Narrow Bold"/>
              </a:rPr>
              <a:t>MI PRIMER LENGUAJE </a:t>
            </a:r>
          </a:p>
        </p:txBody>
      </p:sp>
      <p:sp>
        <p:nvSpPr>
          <p:cNvPr id="6" name="TextBox 6"/>
          <p:cNvSpPr txBox="1"/>
          <p:nvPr/>
        </p:nvSpPr>
        <p:spPr>
          <a:xfrm>
            <a:off x="10301014" y="5407455"/>
            <a:ext cx="5954593" cy="2370288"/>
          </a:xfrm>
          <a:prstGeom prst="rect">
            <a:avLst/>
          </a:prstGeom>
        </p:spPr>
        <p:txBody>
          <a:bodyPr lIns="0" tIns="0" rIns="0" bIns="0" rtlCol="0" anchor="t">
            <a:spAutoFit/>
          </a:bodyPr>
          <a:lstStyle/>
          <a:p>
            <a:pPr algn="l">
              <a:lnSpc>
                <a:spcPts val="3754"/>
              </a:lnSpc>
            </a:pPr>
            <a:r>
              <a:rPr lang="en-US" sz="2681">
                <a:solidFill>
                  <a:srgbClr val="000000"/>
                </a:solidFill>
                <a:latin typeface="Archivo Narrow"/>
                <a:ea typeface="Archivo Narrow"/>
                <a:cs typeface="Archivo Narrow"/>
                <a:sym typeface="Archivo Narrow"/>
              </a:rPr>
              <a:t>Tradicionalmente, el primer programa que se escribe al aprender un nuevo lenguaje de programación se llama programa "Hola Mundo". Su función principal es mostrar las palabras "¡Hola Mundo!" en la pantalla.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946"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2237120" y="3359229"/>
            <a:ext cx="7625225" cy="3220773"/>
          </a:xfrm>
          <a:custGeom>
            <a:avLst/>
            <a:gdLst/>
            <a:ahLst/>
            <a:cxnLst/>
            <a:rect l="l" t="t" r="r" b="b"/>
            <a:pathLst>
              <a:path w="7625225" h="3220773">
                <a:moveTo>
                  <a:pt x="0" y="0"/>
                </a:moveTo>
                <a:lnTo>
                  <a:pt x="7625225" y="0"/>
                </a:lnTo>
                <a:lnTo>
                  <a:pt x="7625225" y="3220773"/>
                </a:lnTo>
                <a:lnTo>
                  <a:pt x="0" y="3220773"/>
                </a:lnTo>
                <a:lnTo>
                  <a:pt x="0" y="0"/>
                </a:lnTo>
                <a:close/>
              </a:path>
            </a:pathLst>
          </a:custGeom>
          <a:blipFill>
            <a:blip r:embed="rId3"/>
            <a:stretch>
              <a:fillRect l="-14528" t="-36447" r="-12616" b="-32585"/>
            </a:stretch>
          </a:blipFill>
        </p:spPr>
        <p:txBody>
          <a:bodyPr/>
          <a:lstStyle/>
          <a:p>
            <a:endParaRPr lang="es-MX"/>
          </a:p>
        </p:txBody>
      </p:sp>
      <p:sp>
        <p:nvSpPr>
          <p:cNvPr id="4" name="TextBox 4"/>
          <p:cNvSpPr txBox="1"/>
          <p:nvPr/>
        </p:nvSpPr>
        <p:spPr>
          <a:xfrm>
            <a:off x="9862345" y="3702790"/>
            <a:ext cx="7210903" cy="2524125"/>
          </a:xfrm>
          <a:prstGeom prst="rect">
            <a:avLst/>
          </a:prstGeom>
        </p:spPr>
        <p:txBody>
          <a:bodyPr lIns="0" tIns="0" rIns="0" bIns="0" rtlCol="0" anchor="t">
            <a:spAutoFit/>
          </a:bodyPr>
          <a:lstStyle/>
          <a:p>
            <a:pPr algn="ctr">
              <a:lnSpc>
                <a:spcPts val="9935"/>
              </a:lnSpc>
            </a:pPr>
            <a:r>
              <a:rPr lang="en-US" sz="8279" b="1">
                <a:solidFill>
                  <a:srgbClr val="000000"/>
                </a:solidFill>
                <a:latin typeface="Archivo Narrow Bold"/>
                <a:ea typeface="Archivo Narrow Bold"/>
                <a:cs typeface="Archivo Narrow Bold"/>
                <a:sym typeface="Archivo Narrow Bold"/>
              </a:rPr>
              <a:t>HOLA MUNDO</a:t>
            </a:r>
          </a:p>
          <a:p>
            <a:pPr algn="ctr">
              <a:lnSpc>
                <a:spcPts val="9935"/>
              </a:lnSpc>
            </a:pPr>
            <a:r>
              <a:rPr lang="en-US" sz="8279" b="1">
                <a:solidFill>
                  <a:srgbClr val="000000"/>
                </a:solidFill>
                <a:latin typeface="Archivo Narrow Bold"/>
                <a:ea typeface="Archivo Narrow Bold"/>
                <a:cs typeface="Archivo Narrow Bold"/>
                <a:sym typeface="Archivo Narrow Bold"/>
              </a:rPr>
              <a:t>EN JAVA</a:t>
            </a:r>
          </a:p>
        </p:txBody>
      </p:sp>
      <p:pic>
        <p:nvPicPr>
          <p:cNvPr id="5" name="Picture 4" descr="Zoom en lupa - Iconos Interfaz de usuario y Gestos">
            <a:extLst>
              <a:ext uri="{FF2B5EF4-FFF2-40B4-BE49-F238E27FC236}">
                <a16:creationId xmlns:a16="http://schemas.microsoft.com/office/drawing/2014/main" id="{FEDF5CB8-C186-2CE8-8235-A81EF0B239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53" t="31250" r="26562" b="31515"/>
          <a:stretch>
            <a:fillRect/>
          </a:stretch>
        </p:blipFill>
        <p:spPr bwMode="auto">
          <a:xfrm>
            <a:off x="9753600" y="6207865"/>
            <a:ext cx="1143000" cy="907741"/>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3">
            <a:extLst>
              <a:ext uri="{FF2B5EF4-FFF2-40B4-BE49-F238E27FC236}">
                <a16:creationId xmlns:a16="http://schemas.microsoft.com/office/drawing/2014/main" id="{2F3E12B0-85D7-8646-0B17-39CB6CEC4F8F}"/>
              </a:ext>
            </a:extLst>
          </p:cNvPr>
          <p:cNvSpPr/>
          <p:nvPr/>
        </p:nvSpPr>
        <p:spPr>
          <a:xfrm>
            <a:off x="926422" y="1561465"/>
            <a:ext cx="16294778" cy="7142638"/>
          </a:xfrm>
          <a:custGeom>
            <a:avLst/>
            <a:gdLst/>
            <a:ahLst/>
            <a:cxnLst/>
            <a:rect l="l" t="t" r="r" b="b"/>
            <a:pathLst>
              <a:path w="7625225" h="3220773">
                <a:moveTo>
                  <a:pt x="0" y="0"/>
                </a:moveTo>
                <a:lnTo>
                  <a:pt x="7625225" y="0"/>
                </a:lnTo>
                <a:lnTo>
                  <a:pt x="7625225" y="3220773"/>
                </a:lnTo>
                <a:lnTo>
                  <a:pt x="0" y="3220773"/>
                </a:lnTo>
                <a:lnTo>
                  <a:pt x="0" y="0"/>
                </a:lnTo>
                <a:close/>
              </a:path>
            </a:pathLst>
          </a:custGeom>
          <a:blipFill>
            <a:blip r:embed="rId3"/>
            <a:stretch>
              <a:fillRect l="-14743" t="-36447" r="-14279" b="-32585"/>
            </a:stretch>
          </a:blipFill>
        </p:spPr>
        <p:txBody>
          <a:bodyPr/>
          <a:lstStyle/>
          <a:p>
            <a:endParaRPr lang="es-MX"/>
          </a:p>
        </p:txBody>
      </p:sp>
      <p:pic>
        <p:nvPicPr>
          <p:cNvPr id="7" name="Picture 6" descr="X png cruzar png transparente antecedentes 38341441 PNG">
            <a:extLst>
              <a:ext uri="{FF2B5EF4-FFF2-40B4-BE49-F238E27FC236}">
                <a16:creationId xmlns:a16="http://schemas.microsoft.com/office/drawing/2014/main" id="{9B5BACB9-5D4E-E041-BD19-EBA422C1995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632" t="12307" r="12449" b="12307"/>
          <a:stretch>
            <a:fillRect/>
          </a:stretch>
        </p:blipFill>
        <p:spPr bwMode="auto">
          <a:xfrm>
            <a:off x="16540071" y="1079417"/>
            <a:ext cx="1066354" cy="10588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nextCondLst>
                <p:cond evt="onClick" delay="0">
                  <p:tgtEl>
                    <p:spTgt spid="5"/>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6" grpId="0" animBg="1"/>
      <p:bldP spid="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AutoShape 3"/>
          <p:cNvSpPr/>
          <p:nvPr/>
        </p:nvSpPr>
        <p:spPr>
          <a:xfrm>
            <a:off x="5433643" y="5144843"/>
            <a:ext cx="244485" cy="0"/>
          </a:xfrm>
          <a:prstGeom prst="line">
            <a:avLst/>
          </a:prstGeom>
          <a:ln w="28575" cap="rnd">
            <a:solidFill>
              <a:srgbClr val="000000"/>
            </a:solidFill>
            <a:prstDash val="solid"/>
            <a:headEnd type="none" w="sm" len="sm"/>
            <a:tailEnd type="none" w="sm" len="sm"/>
          </a:ln>
        </p:spPr>
        <p:txBody>
          <a:bodyPr/>
          <a:lstStyle/>
          <a:p>
            <a:endParaRPr lang="es-MX"/>
          </a:p>
        </p:txBody>
      </p:sp>
      <p:sp>
        <p:nvSpPr>
          <p:cNvPr id="4" name="AutoShape 4"/>
          <p:cNvSpPr/>
          <p:nvPr/>
        </p:nvSpPr>
        <p:spPr>
          <a:xfrm flipV="1">
            <a:off x="6099848" y="1042987"/>
            <a:ext cx="0" cy="8203710"/>
          </a:xfrm>
          <a:prstGeom prst="line">
            <a:avLst/>
          </a:prstGeom>
          <a:ln w="28575" cap="rnd">
            <a:solidFill>
              <a:srgbClr val="000000"/>
            </a:solidFill>
            <a:prstDash val="solid"/>
            <a:headEnd type="none" w="sm" len="sm"/>
            <a:tailEnd type="none" w="sm" len="sm"/>
          </a:ln>
        </p:spPr>
        <p:txBody>
          <a:bodyPr/>
          <a:lstStyle/>
          <a:p>
            <a:endParaRPr lang="es-MX"/>
          </a:p>
        </p:txBody>
      </p:sp>
      <p:sp>
        <p:nvSpPr>
          <p:cNvPr id="5" name="Freeform 5"/>
          <p:cNvSpPr/>
          <p:nvPr/>
        </p:nvSpPr>
        <p:spPr>
          <a:xfrm>
            <a:off x="1679248" y="3995167"/>
            <a:ext cx="3401576" cy="2436025"/>
          </a:xfrm>
          <a:custGeom>
            <a:avLst/>
            <a:gdLst/>
            <a:ahLst/>
            <a:cxnLst/>
            <a:rect l="l" t="t" r="r" b="b"/>
            <a:pathLst>
              <a:path w="3401576" h="2436025">
                <a:moveTo>
                  <a:pt x="0" y="0"/>
                </a:moveTo>
                <a:lnTo>
                  <a:pt x="3401576" y="0"/>
                </a:lnTo>
                <a:lnTo>
                  <a:pt x="3401576" y="2436025"/>
                </a:lnTo>
                <a:lnTo>
                  <a:pt x="0" y="2436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6" name="TextBox 6"/>
          <p:cNvSpPr txBox="1"/>
          <p:nvPr/>
        </p:nvSpPr>
        <p:spPr>
          <a:xfrm>
            <a:off x="1923183" y="3899584"/>
            <a:ext cx="2713117" cy="2398640"/>
          </a:xfrm>
          <a:prstGeom prst="rect">
            <a:avLst/>
          </a:prstGeom>
        </p:spPr>
        <p:txBody>
          <a:bodyPr lIns="0" tIns="0" rIns="0" bIns="0" rtlCol="0" anchor="t">
            <a:spAutoFit/>
          </a:bodyPr>
          <a:lstStyle/>
          <a:p>
            <a:pPr algn="ctr">
              <a:lnSpc>
                <a:spcPts val="4815"/>
              </a:lnSpc>
            </a:pPr>
            <a:r>
              <a:rPr lang="en-US" sz="3439" b="1">
                <a:solidFill>
                  <a:srgbClr val="000000"/>
                </a:solidFill>
                <a:latin typeface="DM Sans Bold"/>
                <a:ea typeface="DM Sans Bold"/>
                <a:cs typeface="DM Sans Bold"/>
                <a:sym typeface="DM Sans Bold"/>
              </a:rPr>
              <a:t>Elementos de un programa en java</a:t>
            </a:r>
          </a:p>
        </p:txBody>
      </p:sp>
      <p:sp>
        <p:nvSpPr>
          <p:cNvPr id="7" name="TextBox 7"/>
          <p:cNvSpPr txBox="1"/>
          <p:nvPr/>
        </p:nvSpPr>
        <p:spPr>
          <a:xfrm>
            <a:off x="6099848" y="1641445"/>
            <a:ext cx="7721689" cy="589915"/>
          </a:xfrm>
          <a:prstGeom prst="rect">
            <a:avLst/>
          </a:prstGeom>
        </p:spPr>
        <p:txBody>
          <a:bodyPr lIns="0" tIns="0" rIns="0" bIns="0" rtlCol="0" anchor="t">
            <a:spAutoFit/>
          </a:bodyPr>
          <a:lstStyle/>
          <a:p>
            <a:pPr algn="ctr">
              <a:lnSpc>
                <a:spcPts val="4759"/>
              </a:lnSpc>
            </a:pPr>
            <a:r>
              <a:rPr lang="en-US" sz="3399">
                <a:solidFill>
                  <a:srgbClr val="000000"/>
                </a:solidFill>
                <a:latin typeface="Archivo Narrow"/>
                <a:ea typeface="Archivo Narrow"/>
                <a:cs typeface="Archivo Narrow"/>
                <a:sym typeface="Archivo Narrow"/>
              </a:rPr>
              <a:t>&lt;ámbito&gt; class &lt;Nombre de la clase&gt; {</a:t>
            </a:r>
          </a:p>
        </p:txBody>
      </p:sp>
      <p:sp>
        <p:nvSpPr>
          <p:cNvPr id="8" name="TextBox 8"/>
          <p:cNvSpPr txBox="1"/>
          <p:nvPr/>
        </p:nvSpPr>
        <p:spPr>
          <a:xfrm>
            <a:off x="6099848" y="2802860"/>
            <a:ext cx="6162090" cy="589915"/>
          </a:xfrm>
          <a:prstGeom prst="rect">
            <a:avLst/>
          </a:prstGeom>
        </p:spPr>
        <p:txBody>
          <a:bodyPr lIns="0" tIns="0" rIns="0" bIns="0" rtlCol="0" anchor="t">
            <a:spAutoFit/>
          </a:bodyPr>
          <a:lstStyle/>
          <a:p>
            <a:pPr algn="ctr">
              <a:lnSpc>
                <a:spcPts val="4759"/>
              </a:lnSpc>
            </a:pPr>
            <a:r>
              <a:rPr lang="en-US" sz="3399">
                <a:solidFill>
                  <a:srgbClr val="000000"/>
                </a:solidFill>
                <a:latin typeface="Archivo Narrow"/>
                <a:ea typeface="Archivo Narrow"/>
                <a:cs typeface="Archivo Narrow"/>
                <a:sym typeface="Archivo Narrow"/>
              </a:rPr>
              <a:t>Datos miembro o Atributos</a:t>
            </a:r>
          </a:p>
        </p:txBody>
      </p:sp>
      <p:sp>
        <p:nvSpPr>
          <p:cNvPr id="9" name="TextBox 9"/>
          <p:cNvSpPr txBox="1"/>
          <p:nvPr/>
        </p:nvSpPr>
        <p:spPr>
          <a:xfrm>
            <a:off x="7839383" y="3964275"/>
            <a:ext cx="2121310" cy="589915"/>
          </a:xfrm>
          <a:prstGeom prst="rect">
            <a:avLst/>
          </a:prstGeom>
        </p:spPr>
        <p:txBody>
          <a:bodyPr lIns="0" tIns="0" rIns="0" bIns="0" rtlCol="0" anchor="t">
            <a:spAutoFit/>
          </a:bodyPr>
          <a:lstStyle/>
          <a:p>
            <a:pPr algn="ctr">
              <a:lnSpc>
                <a:spcPts val="4759"/>
              </a:lnSpc>
            </a:pPr>
            <a:r>
              <a:rPr lang="en-US" sz="3399">
                <a:solidFill>
                  <a:srgbClr val="000000"/>
                </a:solidFill>
                <a:latin typeface="Archivo Narrow"/>
                <a:ea typeface="Archivo Narrow"/>
                <a:cs typeface="Archivo Narrow"/>
                <a:sym typeface="Archivo Narrow"/>
              </a:rPr>
              <a:t>Métodos</a:t>
            </a:r>
          </a:p>
        </p:txBody>
      </p:sp>
      <p:sp>
        <p:nvSpPr>
          <p:cNvPr id="10" name="TextBox 10"/>
          <p:cNvSpPr txBox="1"/>
          <p:nvPr/>
        </p:nvSpPr>
        <p:spPr>
          <a:xfrm>
            <a:off x="5749876" y="5125690"/>
            <a:ext cx="6862033" cy="589915"/>
          </a:xfrm>
          <a:prstGeom prst="rect">
            <a:avLst/>
          </a:prstGeom>
        </p:spPr>
        <p:txBody>
          <a:bodyPr lIns="0" tIns="0" rIns="0" bIns="0" rtlCol="0" anchor="t">
            <a:spAutoFit/>
          </a:bodyPr>
          <a:lstStyle/>
          <a:p>
            <a:pPr algn="ctr">
              <a:lnSpc>
                <a:spcPts val="4759"/>
              </a:lnSpc>
            </a:pPr>
            <a:r>
              <a:rPr lang="en-US" sz="3399">
                <a:solidFill>
                  <a:srgbClr val="000000"/>
                </a:solidFill>
                <a:latin typeface="Archivo Narrow"/>
                <a:ea typeface="Archivo Narrow"/>
                <a:cs typeface="Archivo Narrow"/>
                <a:sym typeface="Archivo Narrow"/>
              </a:rPr>
              <a:t>public statict void main(String [ ] arg) {</a:t>
            </a:r>
          </a:p>
        </p:txBody>
      </p:sp>
      <p:sp>
        <p:nvSpPr>
          <p:cNvPr id="11" name="TextBox 11"/>
          <p:cNvSpPr txBox="1"/>
          <p:nvPr/>
        </p:nvSpPr>
        <p:spPr>
          <a:xfrm>
            <a:off x="6099848" y="6098135"/>
            <a:ext cx="6162090" cy="589915"/>
          </a:xfrm>
          <a:prstGeom prst="rect">
            <a:avLst/>
          </a:prstGeom>
        </p:spPr>
        <p:txBody>
          <a:bodyPr lIns="0" tIns="0" rIns="0" bIns="0" rtlCol="0" anchor="t">
            <a:spAutoFit/>
          </a:bodyPr>
          <a:lstStyle/>
          <a:p>
            <a:pPr algn="ctr">
              <a:lnSpc>
                <a:spcPts val="4759"/>
              </a:lnSpc>
            </a:pPr>
            <a:r>
              <a:rPr lang="en-US" sz="3399">
                <a:solidFill>
                  <a:srgbClr val="000000"/>
                </a:solidFill>
                <a:latin typeface="Archivo Narrow"/>
                <a:ea typeface="Archivo Narrow"/>
                <a:cs typeface="Archivo Narrow"/>
                <a:sym typeface="Archivo Narrow"/>
              </a:rPr>
              <a:t>  &lt;Variables locales&gt;</a:t>
            </a:r>
          </a:p>
        </p:txBody>
      </p:sp>
      <p:sp>
        <p:nvSpPr>
          <p:cNvPr id="12" name="TextBox 12"/>
          <p:cNvSpPr txBox="1"/>
          <p:nvPr/>
        </p:nvSpPr>
        <p:spPr>
          <a:xfrm>
            <a:off x="6099848" y="6808267"/>
            <a:ext cx="6162090" cy="589915"/>
          </a:xfrm>
          <a:prstGeom prst="rect">
            <a:avLst/>
          </a:prstGeom>
        </p:spPr>
        <p:txBody>
          <a:bodyPr lIns="0" tIns="0" rIns="0" bIns="0" rtlCol="0" anchor="t">
            <a:spAutoFit/>
          </a:bodyPr>
          <a:lstStyle/>
          <a:p>
            <a:pPr algn="ctr">
              <a:lnSpc>
                <a:spcPts val="4759"/>
              </a:lnSpc>
            </a:pPr>
            <a:r>
              <a:rPr lang="en-US" sz="3399">
                <a:solidFill>
                  <a:srgbClr val="000000"/>
                </a:solidFill>
                <a:latin typeface="Archivo Narrow"/>
                <a:ea typeface="Archivo Narrow"/>
                <a:cs typeface="Archivo Narrow"/>
                <a:sym typeface="Archivo Narrow"/>
              </a:rPr>
              <a:t>&lt;Codigo&gt;</a:t>
            </a:r>
          </a:p>
        </p:txBody>
      </p:sp>
      <p:sp>
        <p:nvSpPr>
          <p:cNvPr id="13" name="TextBox 13"/>
          <p:cNvSpPr txBox="1"/>
          <p:nvPr/>
        </p:nvSpPr>
        <p:spPr>
          <a:xfrm>
            <a:off x="7144601" y="7321982"/>
            <a:ext cx="1389563" cy="589915"/>
          </a:xfrm>
          <a:prstGeom prst="rect">
            <a:avLst/>
          </a:prstGeom>
        </p:spPr>
        <p:txBody>
          <a:bodyPr lIns="0" tIns="0" rIns="0" bIns="0" rtlCol="0" anchor="t">
            <a:spAutoFit/>
          </a:bodyPr>
          <a:lstStyle/>
          <a:p>
            <a:pPr algn="ctr">
              <a:lnSpc>
                <a:spcPts val="4759"/>
              </a:lnSpc>
            </a:pPr>
            <a:r>
              <a:rPr lang="en-US" sz="3399">
                <a:solidFill>
                  <a:srgbClr val="000000"/>
                </a:solidFill>
                <a:latin typeface="Archivo Narrow"/>
                <a:ea typeface="Archivo Narrow"/>
                <a:cs typeface="Archivo Narrow"/>
                <a:sym typeface="Archivo Narrow"/>
              </a:rPr>
              <a:t>}</a:t>
            </a:r>
          </a:p>
        </p:txBody>
      </p:sp>
      <p:sp>
        <p:nvSpPr>
          <p:cNvPr id="14" name="TextBox 14"/>
          <p:cNvSpPr txBox="1"/>
          <p:nvPr/>
        </p:nvSpPr>
        <p:spPr>
          <a:xfrm>
            <a:off x="6449820" y="8235747"/>
            <a:ext cx="1389563" cy="589915"/>
          </a:xfrm>
          <a:prstGeom prst="rect">
            <a:avLst/>
          </a:prstGeom>
        </p:spPr>
        <p:txBody>
          <a:bodyPr lIns="0" tIns="0" rIns="0" bIns="0" rtlCol="0" anchor="t">
            <a:spAutoFit/>
          </a:bodyPr>
          <a:lstStyle/>
          <a:p>
            <a:pPr algn="ctr">
              <a:lnSpc>
                <a:spcPts val="4759"/>
              </a:lnSpc>
            </a:pPr>
            <a:r>
              <a:rPr lang="en-US" sz="3399">
                <a:solidFill>
                  <a:srgbClr val="000000"/>
                </a:solidFill>
                <a:latin typeface="Archivo Narrow"/>
                <a:ea typeface="Archivo Narrow"/>
                <a:cs typeface="Archivo Narrow"/>
                <a:sym typeface="Archivo Narrow"/>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2067200" y="2712970"/>
            <a:ext cx="14131039" cy="4190518"/>
          </a:xfrm>
          <a:prstGeom prst="rect">
            <a:avLst/>
          </a:prstGeom>
        </p:spPr>
        <p:txBody>
          <a:bodyPr lIns="0" tIns="0" rIns="0" bIns="0" rtlCol="0" anchor="t">
            <a:spAutoFit/>
          </a:bodyPr>
          <a:lstStyle/>
          <a:p>
            <a:pPr algn="l">
              <a:lnSpc>
                <a:spcPts val="4751"/>
              </a:lnSpc>
              <a:spcBef>
                <a:spcPct val="0"/>
              </a:spcBef>
            </a:pPr>
            <a:r>
              <a:rPr lang="en-US" sz="3393" spc="74">
                <a:solidFill>
                  <a:srgbClr val="000000"/>
                </a:solidFill>
                <a:latin typeface="Archivo Narrow"/>
                <a:ea typeface="Archivo Narrow"/>
                <a:cs typeface="Archivo Narrow"/>
                <a:sym typeface="Archivo Narrow"/>
              </a:rPr>
              <a:t>Una sentencia es una línea de código que realiza una operación básica. </a:t>
            </a:r>
          </a:p>
          <a:p>
            <a:pPr algn="l">
              <a:lnSpc>
                <a:spcPts val="4751"/>
              </a:lnSpc>
              <a:spcBef>
                <a:spcPct val="0"/>
              </a:spcBef>
            </a:pPr>
            <a:endParaRPr lang="en-US" sz="3393" spc="74">
              <a:solidFill>
                <a:srgbClr val="000000"/>
              </a:solidFill>
              <a:latin typeface="Archivo Narrow"/>
              <a:ea typeface="Archivo Narrow"/>
              <a:cs typeface="Archivo Narrow"/>
              <a:sym typeface="Archivo Narrow"/>
            </a:endParaRPr>
          </a:p>
          <a:p>
            <a:pPr algn="l">
              <a:lnSpc>
                <a:spcPts val="4751"/>
              </a:lnSpc>
              <a:spcBef>
                <a:spcPct val="0"/>
              </a:spcBef>
            </a:pPr>
            <a:endParaRPr lang="en-US" sz="3393" spc="74">
              <a:solidFill>
                <a:srgbClr val="000000"/>
              </a:solidFill>
              <a:latin typeface="Archivo Narrow"/>
              <a:ea typeface="Archivo Narrow"/>
              <a:cs typeface="Archivo Narrow"/>
              <a:sym typeface="Archivo Narrow"/>
            </a:endParaRPr>
          </a:p>
          <a:p>
            <a:pPr algn="l">
              <a:lnSpc>
                <a:spcPts val="4751"/>
              </a:lnSpc>
              <a:spcBef>
                <a:spcPct val="0"/>
              </a:spcBef>
            </a:pPr>
            <a:endParaRPr lang="en-US" sz="3393" spc="74">
              <a:solidFill>
                <a:srgbClr val="000000"/>
              </a:solidFill>
              <a:latin typeface="Archivo Narrow"/>
              <a:ea typeface="Archivo Narrow"/>
              <a:cs typeface="Archivo Narrow"/>
              <a:sym typeface="Archivo Narrow"/>
            </a:endParaRPr>
          </a:p>
          <a:p>
            <a:pPr algn="l">
              <a:lnSpc>
                <a:spcPts val="4751"/>
              </a:lnSpc>
              <a:spcBef>
                <a:spcPct val="0"/>
              </a:spcBef>
            </a:pPr>
            <a:endParaRPr lang="en-US" sz="3393" spc="74">
              <a:solidFill>
                <a:srgbClr val="000000"/>
              </a:solidFill>
              <a:latin typeface="Archivo Narrow"/>
              <a:ea typeface="Archivo Narrow"/>
              <a:cs typeface="Archivo Narrow"/>
              <a:sym typeface="Archivo Narrow"/>
            </a:endParaRPr>
          </a:p>
          <a:p>
            <a:pPr algn="l">
              <a:lnSpc>
                <a:spcPts val="4751"/>
              </a:lnSpc>
              <a:spcBef>
                <a:spcPct val="0"/>
              </a:spcBef>
            </a:pPr>
            <a:r>
              <a:rPr lang="en-US" sz="3393" spc="74">
                <a:solidFill>
                  <a:srgbClr val="000000"/>
                </a:solidFill>
                <a:latin typeface="Archivo Narrow"/>
                <a:ea typeface="Archivo Narrow"/>
                <a:cs typeface="Archivo Narrow"/>
                <a:sym typeface="Archivo Narrow"/>
              </a:rPr>
              <a:t>En el programa "Hola Mundo", esta línea es una sentencia de impresión que muestra un mensaje en pantalla</a:t>
            </a:r>
          </a:p>
        </p:txBody>
      </p:sp>
      <p:sp>
        <p:nvSpPr>
          <p:cNvPr id="4" name="TextBox 4"/>
          <p:cNvSpPr txBox="1"/>
          <p:nvPr/>
        </p:nvSpPr>
        <p:spPr>
          <a:xfrm>
            <a:off x="5120146" y="872548"/>
            <a:ext cx="8090803" cy="1426382"/>
          </a:xfrm>
          <a:prstGeom prst="rect">
            <a:avLst/>
          </a:prstGeom>
        </p:spPr>
        <p:txBody>
          <a:bodyPr lIns="0" tIns="0" rIns="0" bIns="0" rtlCol="0" anchor="t">
            <a:spAutoFit/>
          </a:bodyPr>
          <a:lstStyle/>
          <a:p>
            <a:pPr algn="ctr">
              <a:lnSpc>
                <a:spcPts val="11680"/>
              </a:lnSpc>
              <a:spcBef>
                <a:spcPct val="0"/>
              </a:spcBef>
            </a:pPr>
            <a:r>
              <a:rPr lang="en-US" sz="8343" spc="183">
                <a:solidFill>
                  <a:srgbClr val="000000"/>
                </a:solidFill>
                <a:latin typeface="Archivo Narrow"/>
                <a:ea typeface="Archivo Narrow"/>
                <a:cs typeface="Archivo Narrow"/>
                <a:sym typeface="Archivo Narrow"/>
              </a:rPr>
              <a:t>Sentencia</a:t>
            </a:r>
          </a:p>
        </p:txBody>
      </p:sp>
      <p:sp>
        <p:nvSpPr>
          <p:cNvPr id="5" name="Freeform 5"/>
          <p:cNvSpPr/>
          <p:nvPr/>
        </p:nvSpPr>
        <p:spPr>
          <a:xfrm>
            <a:off x="2280790" y="4235911"/>
            <a:ext cx="6653227" cy="608061"/>
          </a:xfrm>
          <a:custGeom>
            <a:avLst/>
            <a:gdLst/>
            <a:ahLst/>
            <a:cxnLst/>
            <a:rect l="l" t="t" r="r" b="b"/>
            <a:pathLst>
              <a:path w="6653227" h="608061">
                <a:moveTo>
                  <a:pt x="0" y="0"/>
                </a:moveTo>
                <a:lnTo>
                  <a:pt x="6653227" y="0"/>
                </a:lnTo>
                <a:lnTo>
                  <a:pt x="6653227" y="608061"/>
                </a:lnTo>
                <a:lnTo>
                  <a:pt x="0" y="608061"/>
                </a:lnTo>
                <a:lnTo>
                  <a:pt x="0" y="0"/>
                </a:lnTo>
                <a:close/>
              </a:path>
            </a:pathLst>
          </a:custGeom>
          <a:blipFill>
            <a:blip r:embed="rId3"/>
            <a:stretch>
              <a:fillRect t="-224" b="-224"/>
            </a:stretch>
          </a:blipFill>
        </p:spPr>
        <p:txBody>
          <a:bodyPr/>
          <a:lstStyle/>
          <a:p>
            <a:endParaRPr lang="es-MX"/>
          </a:p>
        </p:txBody>
      </p:sp>
      <p:sp>
        <p:nvSpPr>
          <p:cNvPr id="6" name="AutoShape 6"/>
          <p:cNvSpPr/>
          <p:nvPr/>
        </p:nvSpPr>
        <p:spPr>
          <a:xfrm flipV="1">
            <a:off x="8934017" y="4539941"/>
            <a:ext cx="2451155" cy="19050"/>
          </a:xfrm>
          <a:prstGeom prst="line">
            <a:avLst/>
          </a:prstGeom>
          <a:ln w="38100" cap="flat">
            <a:solidFill>
              <a:srgbClr val="000000"/>
            </a:solidFill>
            <a:prstDash val="solid"/>
            <a:headEnd type="none" w="sm" len="sm"/>
            <a:tailEnd type="arrow" w="med" len="sm"/>
          </a:ln>
        </p:spPr>
        <p:txBody>
          <a:bodyPr/>
          <a:lstStyle/>
          <a:p>
            <a:endParaRPr lang="es-MX"/>
          </a:p>
        </p:txBody>
      </p:sp>
      <p:sp>
        <p:nvSpPr>
          <p:cNvPr id="7" name="TextBox 7"/>
          <p:cNvSpPr txBox="1"/>
          <p:nvPr/>
        </p:nvSpPr>
        <p:spPr>
          <a:xfrm>
            <a:off x="11667963" y="4206884"/>
            <a:ext cx="2136988" cy="639445"/>
          </a:xfrm>
          <a:prstGeom prst="rect">
            <a:avLst/>
          </a:prstGeom>
        </p:spPr>
        <p:txBody>
          <a:bodyPr lIns="0" tIns="0" rIns="0" bIns="0" rtlCol="0" anchor="t">
            <a:spAutoFit/>
          </a:bodyPr>
          <a:lstStyle/>
          <a:p>
            <a:pPr algn="just">
              <a:lnSpc>
                <a:spcPts val="5179"/>
              </a:lnSpc>
            </a:pPr>
            <a:r>
              <a:rPr lang="en-US" sz="3699">
                <a:solidFill>
                  <a:srgbClr val="000000"/>
                </a:solidFill>
                <a:latin typeface="Archivo Narrow"/>
                <a:ea typeface="Archivo Narrow"/>
                <a:cs typeface="Archivo Narrow"/>
                <a:sym typeface="Archivo Narrow"/>
              </a:rPr>
              <a:t>Hello world!</a:t>
            </a:r>
          </a:p>
        </p:txBody>
      </p:sp>
      <p:sp>
        <p:nvSpPr>
          <p:cNvPr id="8" name="TextBox 8"/>
          <p:cNvSpPr txBox="1"/>
          <p:nvPr/>
        </p:nvSpPr>
        <p:spPr>
          <a:xfrm>
            <a:off x="9049998" y="3826837"/>
            <a:ext cx="2136988" cy="639445"/>
          </a:xfrm>
          <a:prstGeom prst="rect">
            <a:avLst/>
          </a:prstGeom>
        </p:spPr>
        <p:txBody>
          <a:bodyPr lIns="0" tIns="0" rIns="0" bIns="0" rtlCol="0" anchor="t">
            <a:spAutoFit/>
          </a:bodyPr>
          <a:lstStyle/>
          <a:p>
            <a:pPr algn="ctr">
              <a:lnSpc>
                <a:spcPts val="5179"/>
              </a:lnSpc>
            </a:pPr>
            <a:r>
              <a:rPr lang="en-US" sz="3699">
                <a:solidFill>
                  <a:srgbClr val="000000"/>
                </a:solidFill>
                <a:latin typeface="Archivo Narrow"/>
                <a:ea typeface="Archivo Narrow"/>
                <a:cs typeface="Archivo Narrow"/>
                <a:sym typeface="Archivo Narrow"/>
              </a:rPr>
              <a:t>Ejecución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grpSp>
        <p:nvGrpSpPr>
          <p:cNvPr id="3" name="Group 3"/>
          <p:cNvGrpSpPr/>
          <p:nvPr/>
        </p:nvGrpSpPr>
        <p:grpSpPr>
          <a:xfrm>
            <a:off x="7541458" y="4302535"/>
            <a:ext cx="3925804" cy="3831308"/>
            <a:chOff x="0" y="0"/>
            <a:chExt cx="453389" cy="442476"/>
          </a:xfrm>
        </p:grpSpPr>
        <p:sp>
          <p:nvSpPr>
            <p:cNvPr id="4" name="Freeform 4"/>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947158"/>
              </a:solidFill>
              <a:prstDash val="solid"/>
              <a:round/>
            </a:ln>
          </p:spPr>
          <p:txBody>
            <a:bodyPr/>
            <a:lstStyle/>
            <a:p>
              <a:endParaRPr lang="es-MX"/>
            </a:p>
          </p:txBody>
        </p:sp>
        <p:sp>
          <p:nvSpPr>
            <p:cNvPr id="5" name="TextBox 5"/>
            <p:cNvSpPr txBox="1"/>
            <p:nvPr/>
          </p:nvSpPr>
          <p:spPr>
            <a:xfrm>
              <a:off x="0" y="-66675"/>
              <a:ext cx="453389" cy="509151"/>
            </a:xfrm>
            <a:prstGeom prst="rect">
              <a:avLst/>
            </a:prstGeom>
          </p:spPr>
          <p:txBody>
            <a:bodyPr lIns="50800" tIns="50800" rIns="50800" bIns="50800" rtlCol="0" anchor="ctr"/>
            <a:lstStyle/>
            <a:p>
              <a:pPr algn="ctr">
                <a:lnSpc>
                  <a:spcPts val="4480"/>
                </a:lnSpc>
              </a:pPr>
              <a:endParaRPr/>
            </a:p>
          </p:txBody>
        </p:sp>
      </p:grpSp>
      <p:grpSp>
        <p:nvGrpSpPr>
          <p:cNvPr id="6" name="Group 6"/>
          <p:cNvGrpSpPr/>
          <p:nvPr/>
        </p:nvGrpSpPr>
        <p:grpSpPr>
          <a:xfrm>
            <a:off x="3423659" y="4302535"/>
            <a:ext cx="3925804" cy="3831308"/>
            <a:chOff x="0" y="0"/>
            <a:chExt cx="453389" cy="442476"/>
          </a:xfrm>
        </p:grpSpPr>
        <p:sp>
          <p:nvSpPr>
            <p:cNvPr id="7" name="Freeform 7"/>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E8D3BF"/>
              </a:solidFill>
              <a:prstDash val="solid"/>
              <a:round/>
            </a:ln>
          </p:spPr>
          <p:txBody>
            <a:bodyPr/>
            <a:lstStyle/>
            <a:p>
              <a:endParaRPr lang="es-MX"/>
            </a:p>
          </p:txBody>
        </p:sp>
        <p:sp>
          <p:nvSpPr>
            <p:cNvPr id="8" name="TextBox 8"/>
            <p:cNvSpPr txBox="1"/>
            <p:nvPr/>
          </p:nvSpPr>
          <p:spPr>
            <a:xfrm>
              <a:off x="0" y="-66675"/>
              <a:ext cx="453389" cy="509151"/>
            </a:xfrm>
            <a:prstGeom prst="rect">
              <a:avLst/>
            </a:prstGeom>
          </p:spPr>
          <p:txBody>
            <a:bodyPr lIns="50800" tIns="50800" rIns="50800" bIns="50800" rtlCol="0" anchor="ctr"/>
            <a:lstStyle/>
            <a:p>
              <a:pPr algn="ctr">
                <a:lnSpc>
                  <a:spcPts val="4480"/>
                </a:lnSpc>
              </a:pPr>
              <a:endParaRPr/>
            </a:p>
          </p:txBody>
        </p:sp>
      </p:grpSp>
      <p:grpSp>
        <p:nvGrpSpPr>
          <p:cNvPr id="9" name="Group 9"/>
          <p:cNvGrpSpPr/>
          <p:nvPr/>
        </p:nvGrpSpPr>
        <p:grpSpPr>
          <a:xfrm>
            <a:off x="11595702" y="4302535"/>
            <a:ext cx="3925804" cy="3831308"/>
            <a:chOff x="0" y="0"/>
            <a:chExt cx="453389" cy="442476"/>
          </a:xfrm>
        </p:grpSpPr>
        <p:sp>
          <p:nvSpPr>
            <p:cNvPr id="10" name="Freeform 10"/>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E8D3BF"/>
              </a:solidFill>
              <a:prstDash val="solid"/>
              <a:round/>
            </a:ln>
          </p:spPr>
          <p:txBody>
            <a:bodyPr/>
            <a:lstStyle/>
            <a:p>
              <a:endParaRPr lang="es-MX"/>
            </a:p>
          </p:txBody>
        </p:sp>
        <p:sp>
          <p:nvSpPr>
            <p:cNvPr id="11" name="TextBox 11"/>
            <p:cNvSpPr txBox="1"/>
            <p:nvPr/>
          </p:nvSpPr>
          <p:spPr>
            <a:xfrm>
              <a:off x="0" y="-66675"/>
              <a:ext cx="453389" cy="509151"/>
            </a:xfrm>
            <a:prstGeom prst="rect">
              <a:avLst/>
            </a:prstGeom>
          </p:spPr>
          <p:txBody>
            <a:bodyPr lIns="50800" tIns="50800" rIns="50800" bIns="50800" rtlCol="0" anchor="ctr"/>
            <a:lstStyle/>
            <a:p>
              <a:pPr algn="ctr">
                <a:lnSpc>
                  <a:spcPts val="4480"/>
                </a:lnSpc>
              </a:pPr>
              <a:endParaRPr/>
            </a:p>
          </p:txBody>
        </p:sp>
      </p:grpSp>
      <p:sp>
        <p:nvSpPr>
          <p:cNvPr id="12" name="TextBox 12"/>
          <p:cNvSpPr txBox="1"/>
          <p:nvPr/>
        </p:nvSpPr>
        <p:spPr>
          <a:xfrm>
            <a:off x="1028700" y="1882089"/>
            <a:ext cx="16230600" cy="1063104"/>
          </a:xfrm>
          <a:prstGeom prst="rect">
            <a:avLst/>
          </a:prstGeom>
        </p:spPr>
        <p:txBody>
          <a:bodyPr lIns="0" tIns="0" rIns="0" bIns="0" rtlCol="0" anchor="t">
            <a:spAutoFit/>
          </a:bodyPr>
          <a:lstStyle/>
          <a:p>
            <a:pPr algn="ctr">
              <a:lnSpc>
                <a:spcPts val="8003"/>
              </a:lnSpc>
            </a:pPr>
            <a:r>
              <a:rPr lang="en-US" sz="7769" b="1" spc="248">
                <a:solidFill>
                  <a:srgbClr val="000000"/>
                </a:solidFill>
                <a:latin typeface="Archivo Narrow Bold"/>
                <a:ea typeface="Archivo Narrow Bold"/>
                <a:cs typeface="Archivo Narrow Bold"/>
                <a:sym typeface="Archivo Narrow Bold"/>
              </a:rPr>
              <a:t>PARTES DE UN PROGRAMA</a:t>
            </a:r>
          </a:p>
        </p:txBody>
      </p:sp>
      <p:sp>
        <p:nvSpPr>
          <p:cNvPr id="13" name="TextBox 13"/>
          <p:cNvSpPr txBox="1"/>
          <p:nvPr/>
        </p:nvSpPr>
        <p:spPr>
          <a:xfrm>
            <a:off x="3601535" y="4960923"/>
            <a:ext cx="3246266" cy="457835"/>
          </a:xfrm>
          <a:prstGeom prst="rect">
            <a:avLst/>
          </a:prstGeom>
        </p:spPr>
        <p:txBody>
          <a:bodyPr lIns="0" tIns="0" rIns="0" bIns="0" rtlCol="0" anchor="t">
            <a:spAutoFit/>
          </a:bodyPr>
          <a:lstStyle/>
          <a:p>
            <a:pPr algn="l">
              <a:lnSpc>
                <a:spcPts val="3640"/>
              </a:lnSpc>
              <a:spcBef>
                <a:spcPct val="0"/>
              </a:spcBef>
            </a:pPr>
            <a:r>
              <a:rPr lang="en-US" sz="2600" b="1" spc="-59">
                <a:solidFill>
                  <a:srgbClr val="000000"/>
                </a:solidFill>
                <a:latin typeface="Archivo Narrow Bold"/>
                <a:ea typeface="Archivo Narrow Bold"/>
                <a:cs typeface="Archivo Narrow Bold"/>
                <a:sym typeface="Archivo Narrow Bold"/>
              </a:rPr>
              <a:t>Método</a:t>
            </a:r>
          </a:p>
        </p:txBody>
      </p:sp>
      <p:sp>
        <p:nvSpPr>
          <p:cNvPr id="14" name="TextBox 14"/>
          <p:cNvSpPr txBox="1"/>
          <p:nvPr/>
        </p:nvSpPr>
        <p:spPr>
          <a:xfrm>
            <a:off x="3601535" y="5614972"/>
            <a:ext cx="3525844" cy="2197963"/>
          </a:xfrm>
          <a:prstGeom prst="rect">
            <a:avLst/>
          </a:prstGeom>
        </p:spPr>
        <p:txBody>
          <a:bodyPr lIns="0" tIns="0" rIns="0" bIns="0" rtlCol="0" anchor="t">
            <a:spAutoFit/>
          </a:bodyPr>
          <a:lstStyle/>
          <a:p>
            <a:pPr algn="just">
              <a:lnSpc>
                <a:spcPts val="2488"/>
              </a:lnSpc>
            </a:pPr>
            <a:r>
              <a:rPr lang="en-US" sz="1870">
                <a:solidFill>
                  <a:srgbClr val="000000"/>
                </a:solidFill>
                <a:latin typeface="Archivo Narrow"/>
                <a:ea typeface="Archivo Narrow"/>
                <a:cs typeface="Archivo Narrow"/>
                <a:sym typeface="Archivo Narrow"/>
              </a:rPr>
              <a:t>Un método es una secuencia de declaraciones que acepta parámetros, realiza acciones y devuelve resultados. En programación, son esenciales para organizar el código de forma modular y reutilizable, mejorando su lectura y mantenimiento.</a:t>
            </a:r>
          </a:p>
        </p:txBody>
      </p:sp>
      <p:sp>
        <p:nvSpPr>
          <p:cNvPr id="15" name="TextBox 15"/>
          <p:cNvSpPr txBox="1"/>
          <p:nvPr/>
        </p:nvSpPr>
        <p:spPr>
          <a:xfrm>
            <a:off x="11657761" y="4960923"/>
            <a:ext cx="3259058" cy="457835"/>
          </a:xfrm>
          <a:prstGeom prst="rect">
            <a:avLst/>
          </a:prstGeom>
        </p:spPr>
        <p:txBody>
          <a:bodyPr lIns="0" tIns="0" rIns="0" bIns="0" rtlCol="0" anchor="t">
            <a:spAutoFit/>
          </a:bodyPr>
          <a:lstStyle/>
          <a:p>
            <a:pPr algn="l">
              <a:lnSpc>
                <a:spcPts val="3640"/>
              </a:lnSpc>
              <a:spcBef>
                <a:spcPct val="0"/>
              </a:spcBef>
            </a:pPr>
            <a:r>
              <a:rPr lang="en-US" sz="2600" b="1" spc="-59">
                <a:solidFill>
                  <a:srgbClr val="000000"/>
                </a:solidFill>
                <a:latin typeface="Archivo Narrow Bold"/>
                <a:ea typeface="Archivo Narrow Bold"/>
                <a:cs typeface="Archivo Narrow Bold"/>
                <a:sym typeface="Archivo Narrow Bold"/>
              </a:rPr>
              <a:t>Comentarios</a:t>
            </a:r>
          </a:p>
        </p:txBody>
      </p:sp>
      <p:sp>
        <p:nvSpPr>
          <p:cNvPr id="16" name="TextBox 16"/>
          <p:cNvSpPr txBox="1"/>
          <p:nvPr/>
        </p:nvSpPr>
        <p:spPr>
          <a:xfrm>
            <a:off x="11736269" y="5618783"/>
            <a:ext cx="3644670" cy="1883638"/>
          </a:xfrm>
          <a:prstGeom prst="rect">
            <a:avLst/>
          </a:prstGeom>
        </p:spPr>
        <p:txBody>
          <a:bodyPr lIns="0" tIns="0" rIns="0" bIns="0" rtlCol="0" anchor="t">
            <a:spAutoFit/>
          </a:bodyPr>
          <a:lstStyle/>
          <a:p>
            <a:pPr algn="l">
              <a:lnSpc>
                <a:spcPts val="2488"/>
              </a:lnSpc>
            </a:pPr>
            <a:r>
              <a:rPr lang="en-US" sz="1870">
                <a:solidFill>
                  <a:srgbClr val="000000"/>
                </a:solidFill>
                <a:latin typeface="Archivo Narrow"/>
                <a:ea typeface="Archivo Narrow"/>
                <a:cs typeface="Archivo Narrow"/>
                <a:sym typeface="Archivo Narrow"/>
              </a:rPr>
              <a:t>// se usa para escribir comentarios en Java. El compilador ignora el texto después de // hasta el fin de la línea. Los comentarios no alteran el funcionamiento del programa. Son útiles para documentar y facilitar la comprensión del código.</a:t>
            </a:r>
          </a:p>
        </p:txBody>
      </p:sp>
      <p:sp>
        <p:nvSpPr>
          <p:cNvPr id="17" name="TextBox 17"/>
          <p:cNvSpPr txBox="1"/>
          <p:nvPr/>
        </p:nvSpPr>
        <p:spPr>
          <a:xfrm>
            <a:off x="7707240" y="4960923"/>
            <a:ext cx="3259058" cy="457835"/>
          </a:xfrm>
          <a:prstGeom prst="rect">
            <a:avLst/>
          </a:prstGeom>
        </p:spPr>
        <p:txBody>
          <a:bodyPr lIns="0" tIns="0" rIns="0" bIns="0" rtlCol="0" anchor="t">
            <a:spAutoFit/>
          </a:bodyPr>
          <a:lstStyle/>
          <a:p>
            <a:pPr algn="l">
              <a:lnSpc>
                <a:spcPts val="3640"/>
              </a:lnSpc>
              <a:spcBef>
                <a:spcPct val="0"/>
              </a:spcBef>
            </a:pPr>
            <a:r>
              <a:rPr lang="en-US" sz="2600" b="1" spc="-59">
                <a:solidFill>
                  <a:srgbClr val="000000"/>
                </a:solidFill>
                <a:latin typeface="Archivo Narrow Bold"/>
                <a:ea typeface="Archivo Narrow Bold"/>
                <a:cs typeface="Archivo Narrow Bold"/>
                <a:sym typeface="Archivo Narrow Bold"/>
              </a:rPr>
              <a:t>Clase</a:t>
            </a:r>
          </a:p>
        </p:txBody>
      </p:sp>
      <p:sp>
        <p:nvSpPr>
          <p:cNvPr id="18" name="TextBox 18"/>
          <p:cNvSpPr txBox="1"/>
          <p:nvPr/>
        </p:nvSpPr>
        <p:spPr>
          <a:xfrm>
            <a:off x="7707240" y="5614972"/>
            <a:ext cx="3678913" cy="2197963"/>
          </a:xfrm>
          <a:prstGeom prst="rect">
            <a:avLst/>
          </a:prstGeom>
        </p:spPr>
        <p:txBody>
          <a:bodyPr lIns="0" tIns="0" rIns="0" bIns="0" rtlCol="0" anchor="t">
            <a:spAutoFit/>
          </a:bodyPr>
          <a:lstStyle/>
          <a:p>
            <a:pPr algn="just">
              <a:lnSpc>
                <a:spcPts val="2488"/>
              </a:lnSpc>
            </a:pPr>
            <a:r>
              <a:rPr lang="en-US" sz="1870">
                <a:solidFill>
                  <a:srgbClr val="000000"/>
                </a:solidFill>
                <a:latin typeface="Archivo Narrow"/>
                <a:ea typeface="Archivo Narrow"/>
                <a:cs typeface="Archivo Narrow"/>
                <a:sym typeface="Archivo Narrow"/>
              </a:rPr>
              <a:t>Una clase es un conjunto de métodos que define el comportamiento y las características del código. Actúa como molde para instancias con atributos y métodos compartidos, organizando el código y facilitando su reutilización y mantenimiento.</a:t>
            </a:r>
          </a:p>
        </p:txBody>
      </p:sp>
      <p:sp>
        <p:nvSpPr>
          <p:cNvPr id="19" name="Freeform 19"/>
          <p:cNvSpPr/>
          <p:nvPr/>
        </p:nvSpPr>
        <p:spPr>
          <a:xfrm>
            <a:off x="2572416" y="8497963"/>
            <a:ext cx="5505908" cy="608358"/>
          </a:xfrm>
          <a:custGeom>
            <a:avLst/>
            <a:gdLst/>
            <a:ahLst/>
            <a:cxnLst/>
            <a:rect l="l" t="t" r="r" b="b"/>
            <a:pathLst>
              <a:path w="5240134" h="264486">
                <a:moveTo>
                  <a:pt x="0" y="0"/>
                </a:moveTo>
                <a:lnTo>
                  <a:pt x="5240133" y="0"/>
                </a:lnTo>
                <a:lnTo>
                  <a:pt x="5240133" y="264486"/>
                </a:lnTo>
                <a:lnTo>
                  <a:pt x="0" y="264486"/>
                </a:lnTo>
                <a:lnTo>
                  <a:pt x="0" y="0"/>
                </a:lnTo>
                <a:close/>
              </a:path>
            </a:pathLst>
          </a:custGeom>
          <a:blipFill>
            <a:blip r:embed="rId3"/>
            <a:stretch>
              <a:fillRect/>
            </a:stretch>
          </a:blipFill>
        </p:spPr>
        <p:txBody>
          <a:bodyPr/>
          <a:lstStyle/>
          <a:p>
            <a:endParaRPr lang="es-MX"/>
          </a:p>
        </p:txBody>
      </p:sp>
      <p:sp>
        <p:nvSpPr>
          <p:cNvPr id="20" name="Freeform 20"/>
          <p:cNvSpPr/>
          <p:nvPr/>
        </p:nvSpPr>
        <p:spPr>
          <a:xfrm>
            <a:off x="7435676" y="3269653"/>
            <a:ext cx="4137367" cy="1032883"/>
          </a:xfrm>
          <a:custGeom>
            <a:avLst/>
            <a:gdLst/>
            <a:ahLst/>
            <a:cxnLst/>
            <a:rect l="l" t="t" r="r" b="b"/>
            <a:pathLst>
              <a:path w="4137367" h="1032883">
                <a:moveTo>
                  <a:pt x="0" y="0"/>
                </a:moveTo>
                <a:lnTo>
                  <a:pt x="4137367" y="0"/>
                </a:lnTo>
                <a:lnTo>
                  <a:pt x="4137367" y="1032882"/>
                </a:lnTo>
                <a:lnTo>
                  <a:pt x="0" y="1032882"/>
                </a:lnTo>
                <a:lnTo>
                  <a:pt x="0" y="0"/>
                </a:lnTo>
                <a:close/>
              </a:path>
            </a:pathLst>
          </a:custGeom>
          <a:blipFill>
            <a:blip r:embed="rId4"/>
            <a:stretch>
              <a:fillRect/>
            </a:stretch>
          </a:blipFill>
        </p:spPr>
        <p:txBody>
          <a:bodyPr/>
          <a:lstStyle/>
          <a:p>
            <a:endParaRPr lang="es-MX"/>
          </a:p>
        </p:txBody>
      </p:sp>
      <p:sp>
        <p:nvSpPr>
          <p:cNvPr id="21" name="Freeform 21"/>
          <p:cNvSpPr/>
          <p:nvPr/>
        </p:nvSpPr>
        <p:spPr>
          <a:xfrm>
            <a:off x="12267519" y="8466415"/>
            <a:ext cx="2582170" cy="896570"/>
          </a:xfrm>
          <a:custGeom>
            <a:avLst/>
            <a:gdLst/>
            <a:ahLst/>
            <a:cxnLst/>
            <a:rect l="l" t="t" r="r" b="b"/>
            <a:pathLst>
              <a:path w="2582170" h="896570">
                <a:moveTo>
                  <a:pt x="0" y="0"/>
                </a:moveTo>
                <a:lnTo>
                  <a:pt x="2582170" y="0"/>
                </a:lnTo>
                <a:lnTo>
                  <a:pt x="2582170" y="896570"/>
                </a:lnTo>
                <a:lnTo>
                  <a:pt x="0" y="896570"/>
                </a:lnTo>
                <a:lnTo>
                  <a:pt x="0" y="0"/>
                </a:lnTo>
                <a:close/>
              </a:path>
            </a:pathLst>
          </a:custGeom>
          <a:blipFill>
            <a:blip r:embed="rId5"/>
            <a:stretch>
              <a:fillRect t="-8852"/>
            </a:stretch>
          </a:blipFill>
        </p:spPr>
        <p:txBody>
          <a:bodyPr/>
          <a:lstStyle/>
          <a:p>
            <a:endParaRPr lang="es-MX"/>
          </a:p>
        </p:txBody>
      </p:sp>
      <p:pic>
        <p:nvPicPr>
          <p:cNvPr id="22" name="Imagen 21" descr="Icono&#10;&#10;El contenido generado por IA puede ser incorrecto.">
            <a:extLst>
              <a:ext uri="{FF2B5EF4-FFF2-40B4-BE49-F238E27FC236}">
                <a16:creationId xmlns:a16="http://schemas.microsoft.com/office/drawing/2014/main" id="{01DBDA87-A343-C0A6-91F9-DA98A233825D}"/>
              </a:ext>
            </a:extLst>
          </p:cNvPr>
          <p:cNvPicPr>
            <a:picLocks noChangeAspect="1"/>
          </p:cNvPicPr>
          <p:nvPr/>
        </p:nvPicPr>
        <p:blipFill>
          <a:blip r:embed="rId6" cstate="print">
            <a:extLst>
              <a:ext uri="{28A0092B-C50C-407E-A947-70E740481C1C}">
                <a14:useLocalDpi xmlns:a14="http://schemas.microsoft.com/office/drawing/2010/main" val="0"/>
              </a:ext>
            </a:extLst>
          </a:blip>
          <a:srcRect l="30377" t="16327" r="30874" b="16452"/>
          <a:stretch>
            <a:fillRect/>
          </a:stretch>
        </p:blipFill>
        <p:spPr>
          <a:xfrm rot="21315163">
            <a:off x="5116254" y="7919346"/>
            <a:ext cx="496407" cy="484397"/>
          </a:xfrm>
          <a:prstGeom prst="ellipse">
            <a:avLst/>
          </a:prstGeom>
        </p:spPr>
      </p:pic>
      <p:pic>
        <p:nvPicPr>
          <p:cNvPr id="24" name="Imagen 23" descr="Icono&#10;&#10;El contenido generado por IA puede ser incorrecto.">
            <a:extLst>
              <a:ext uri="{FF2B5EF4-FFF2-40B4-BE49-F238E27FC236}">
                <a16:creationId xmlns:a16="http://schemas.microsoft.com/office/drawing/2014/main" id="{06C1EAE0-3295-4F8B-5251-362CCACD6CE2}"/>
              </a:ext>
            </a:extLst>
          </p:cNvPr>
          <p:cNvPicPr>
            <a:picLocks noChangeAspect="1"/>
          </p:cNvPicPr>
          <p:nvPr/>
        </p:nvPicPr>
        <p:blipFill>
          <a:blip r:embed="rId6" cstate="print">
            <a:extLst>
              <a:ext uri="{28A0092B-C50C-407E-A947-70E740481C1C}">
                <a14:useLocalDpi xmlns:a14="http://schemas.microsoft.com/office/drawing/2010/main" val="0"/>
              </a:ext>
            </a:extLst>
          </a:blip>
          <a:srcRect l="30377" t="16327" r="30874" b="16452"/>
          <a:stretch>
            <a:fillRect/>
          </a:stretch>
        </p:blipFill>
        <p:spPr>
          <a:xfrm rot="21315163">
            <a:off x="9163193" y="7891643"/>
            <a:ext cx="496407" cy="484397"/>
          </a:xfrm>
          <a:prstGeom prst="ellipse">
            <a:avLst/>
          </a:prstGeom>
        </p:spPr>
      </p:pic>
      <p:pic>
        <p:nvPicPr>
          <p:cNvPr id="25" name="Imagen 24" descr="Icono&#10;&#10;El contenido generado por IA puede ser incorrecto.">
            <a:extLst>
              <a:ext uri="{FF2B5EF4-FFF2-40B4-BE49-F238E27FC236}">
                <a16:creationId xmlns:a16="http://schemas.microsoft.com/office/drawing/2014/main" id="{00FF9BEE-B8FD-7950-5CEF-742513A9ACDF}"/>
              </a:ext>
            </a:extLst>
          </p:cNvPr>
          <p:cNvPicPr>
            <a:picLocks noChangeAspect="1"/>
          </p:cNvPicPr>
          <p:nvPr/>
        </p:nvPicPr>
        <p:blipFill>
          <a:blip r:embed="rId6" cstate="print">
            <a:extLst>
              <a:ext uri="{28A0092B-C50C-407E-A947-70E740481C1C}">
                <a14:useLocalDpi xmlns:a14="http://schemas.microsoft.com/office/drawing/2010/main" val="0"/>
              </a:ext>
            </a:extLst>
          </a:blip>
          <a:srcRect l="30377" t="16327" r="30874" b="16452"/>
          <a:stretch>
            <a:fillRect/>
          </a:stretch>
        </p:blipFill>
        <p:spPr>
          <a:xfrm rot="21315163">
            <a:off x="13310400" y="7829761"/>
            <a:ext cx="496407" cy="484397"/>
          </a:xfrm>
          <a:prstGeom prst="ellipse">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2"/>
                  </p:tgtEl>
                </p:cond>
              </p:nextCondLst>
            </p:seq>
            <p:seq concurrent="1" nextAc="seek">
              <p:cTn id="9" restart="whenNotActive" fill="hold" evtFilter="cancelBubble" nodeType="interactiveSeq">
                <p:stCondLst>
                  <p:cond evt="onClick" delay="0">
                    <p:tgtEl>
                      <p:spTgt spid="24"/>
                    </p:tgtEl>
                  </p:cond>
                </p:stCondLst>
                <p:endSync evt="end" delay="0">
                  <p:rtn val="all"/>
                </p:endSync>
                <p:childTnLst>
                  <p:par>
                    <p:cTn id="10" fill="hold">
                      <p:stCondLst>
                        <p:cond delay="0"/>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24"/>
                  </p:tgtEl>
                </p:cond>
              </p:nextCondLst>
            </p:seq>
            <p:seq concurrent="1" nextAc="seek">
              <p:cTn id="16" restart="whenNotActive" fill="hold" evtFilter="cancelBubble" nodeType="interactiveSeq">
                <p:stCondLst>
                  <p:cond evt="onClick" delay="0">
                    <p:tgtEl>
                      <p:spTgt spid="25"/>
                    </p:tgtEl>
                  </p:cond>
                </p:stCondLst>
                <p:endSync evt="end" delay="0">
                  <p:rtn val="all"/>
                </p:endSync>
                <p:childTnLst>
                  <p:par>
                    <p:cTn id="17" fill="hold">
                      <p:stCondLst>
                        <p:cond delay="0"/>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5"/>
                  </p:tgtEl>
                </p:cond>
              </p:nextCondLst>
            </p:seq>
          </p:childTnLst>
        </p:cTn>
      </p:par>
    </p:tnLst>
    <p:bldLst>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5736506" y="2954999"/>
            <a:ext cx="6814989" cy="3204844"/>
          </a:xfrm>
          <a:prstGeom prst="rect">
            <a:avLst/>
          </a:prstGeom>
        </p:spPr>
        <p:txBody>
          <a:bodyPr lIns="0" tIns="0" rIns="0" bIns="0" rtlCol="0" anchor="t">
            <a:spAutoFit/>
          </a:bodyPr>
          <a:lstStyle/>
          <a:p>
            <a:pPr algn="ctr">
              <a:lnSpc>
                <a:spcPts val="12880"/>
              </a:lnSpc>
            </a:pPr>
            <a:r>
              <a:rPr lang="en-US" sz="9200" b="1">
                <a:solidFill>
                  <a:srgbClr val="1800AD"/>
                </a:solidFill>
                <a:latin typeface="Archivo Narrow Bold"/>
                <a:ea typeface="Archivo Narrow Bold"/>
                <a:cs typeface="Archivo Narrow Bold"/>
                <a:sym typeface="Archivo Narrow Bold"/>
              </a:rPr>
              <a:t>2.1 Conceptos </a:t>
            </a:r>
          </a:p>
          <a:p>
            <a:pPr algn="ctr">
              <a:lnSpc>
                <a:spcPts val="12880"/>
              </a:lnSpc>
            </a:pPr>
            <a:r>
              <a:rPr lang="en-US" sz="9200" b="1">
                <a:solidFill>
                  <a:srgbClr val="1800AD"/>
                </a:solidFill>
                <a:latin typeface="Archivo Narrow Bold"/>
                <a:ea typeface="Archivo Narrow Bold"/>
                <a:cs typeface="Archivo Narrow Bold"/>
                <a:sym typeface="Archivo Narrow Bold"/>
              </a:rPr>
              <a:t>básicos.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5861745" y="3476626"/>
            <a:ext cx="6564511" cy="3152773"/>
          </a:xfrm>
          <a:prstGeom prst="rect">
            <a:avLst/>
          </a:prstGeom>
        </p:spPr>
        <p:txBody>
          <a:bodyPr lIns="0" tIns="0" rIns="0" bIns="0" rtlCol="0" anchor="t">
            <a:spAutoFit/>
          </a:bodyPr>
          <a:lstStyle/>
          <a:p>
            <a:pPr algn="ctr">
              <a:lnSpc>
                <a:spcPts val="12600"/>
              </a:lnSpc>
            </a:pPr>
            <a:r>
              <a:rPr lang="en-US" sz="9000" b="1">
                <a:solidFill>
                  <a:srgbClr val="1800AD"/>
                </a:solidFill>
                <a:latin typeface="Archivo Narrow Bold"/>
                <a:ea typeface="Archivo Narrow Bold"/>
                <a:cs typeface="Archivo Narrow Bold"/>
                <a:sym typeface="Archivo Narrow Bold"/>
              </a:rPr>
              <a:t>2.4 Elementos </a:t>
            </a:r>
          </a:p>
          <a:p>
            <a:pPr algn="ctr">
              <a:lnSpc>
                <a:spcPts val="12600"/>
              </a:lnSpc>
            </a:pPr>
            <a:r>
              <a:rPr lang="en-US" sz="9000" b="1">
                <a:solidFill>
                  <a:srgbClr val="1800AD"/>
                </a:solidFill>
                <a:latin typeface="Archivo Narrow Bold"/>
                <a:ea typeface="Archivo Narrow Bold"/>
                <a:cs typeface="Archivo Narrow Bold"/>
                <a:sym typeface="Archivo Narrow Bold"/>
              </a:rPr>
              <a:t>del lenguaje.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7401963" y="5285574"/>
            <a:ext cx="3484074" cy="659863"/>
          </a:xfrm>
          <a:custGeom>
            <a:avLst/>
            <a:gdLst/>
            <a:ahLst/>
            <a:cxnLst/>
            <a:rect l="l" t="t" r="r" b="b"/>
            <a:pathLst>
              <a:path w="3484074" h="659863">
                <a:moveTo>
                  <a:pt x="0" y="0"/>
                </a:moveTo>
                <a:lnTo>
                  <a:pt x="3484074" y="0"/>
                </a:lnTo>
                <a:lnTo>
                  <a:pt x="3484074" y="659862"/>
                </a:lnTo>
                <a:lnTo>
                  <a:pt x="0" y="659862"/>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5724238" y="1247608"/>
            <a:ext cx="6351538"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Declaración de variables</a:t>
            </a:r>
          </a:p>
        </p:txBody>
      </p:sp>
      <p:sp>
        <p:nvSpPr>
          <p:cNvPr id="5" name="TextBox 5"/>
          <p:cNvSpPr txBox="1"/>
          <p:nvPr/>
        </p:nvSpPr>
        <p:spPr>
          <a:xfrm>
            <a:off x="2033291" y="3162300"/>
            <a:ext cx="14221417" cy="1790065"/>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Una variable es una ubicación con nombre que almacena un valor. Los valores pueden ser números, texto, imágenes, sonidos y otros tipos de datos. Para almacenar un valor, primero se debe declarar una variable.</a:t>
            </a:r>
          </a:p>
        </p:txBody>
      </p:sp>
      <p:sp>
        <p:nvSpPr>
          <p:cNvPr id="6" name="TextBox 6"/>
          <p:cNvSpPr txBox="1"/>
          <p:nvPr/>
        </p:nvSpPr>
        <p:spPr>
          <a:xfrm>
            <a:off x="2033291" y="6320894"/>
            <a:ext cx="14221417" cy="1790065"/>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Esta sentencia es una declaración, ya que declara que la variable llamada mensaje es de tipo String. Cada variable tiene un tipo que determina qué tipo de valores puede almacenar. Algunos tipos empiezan con mayúscula y otros con minúscula.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5724238" y="1912699"/>
            <a:ext cx="6351538"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Declaración de variables</a:t>
            </a:r>
          </a:p>
        </p:txBody>
      </p:sp>
      <p:sp>
        <p:nvSpPr>
          <p:cNvPr id="4" name="TextBox 4"/>
          <p:cNvSpPr txBox="1"/>
          <p:nvPr/>
        </p:nvSpPr>
        <p:spPr>
          <a:xfrm>
            <a:off x="2209800" y="3695700"/>
            <a:ext cx="14221417" cy="2390140"/>
          </a:xfrm>
          <a:prstGeom prst="rect">
            <a:avLst/>
          </a:prstGeom>
        </p:spPr>
        <p:txBody>
          <a:bodyPr lIns="0" tIns="0" rIns="0" bIns="0" rtlCol="0" anchor="t">
            <a:spAutoFit/>
          </a:bodyPr>
          <a:lstStyle/>
          <a:p>
            <a:pPr algn="just">
              <a:lnSpc>
                <a:spcPts val="4759"/>
              </a:lnSpc>
            </a:pPr>
            <a:r>
              <a:rPr lang="en-US" sz="3399" dirty="0" err="1">
                <a:solidFill>
                  <a:srgbClr val="000000"/>
                </a:solidFill>
                <a:latin typeface="Archivo Narrow"/>
                <a:ea typeface="Archivo Narrow"/>
                <a:cs typeface="Archivo Narrow"/>
                <a:sym typeface="Archivo Narrow"/>
              </a:rPr>
              <a:t>Puedes</a:t>
            </a:r>
            <a:r>
              <a:rPr lang="en-US" sz="3399" dirty="0">
                <a:solidFill>
                  <a:srgbClr val="000000"/>
                </a:solidFill>
                <a:latin typeface="Archivo Narrow"/>
                <a:ea typeface="Archivo Narrow"/>
                <a:cs typeface="Archivo Narrow"/>
                <a:sym typeface="Archivo Narrow"/>
              </a:rPr>
              <a:t> usar </a:t>
            </a:r>
            <a:r>
              <a:rPr lang="en-US" sz="3399" dirty="0" err="1">
                <a:solidFill>
                  <a:srgbClr val="000000"/>
                </a:solidFill>
                <a:latin typeface="Archivo Narrow"/>
                <a:ea typeface="Archivo Narrow"/>
                <a:cs typeface="Archivo Narrow"/>
                <a:sym typeface="Archivo Narrow"/>
              </a:rPr>
              <a:t>cualquier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nombre</a:t>
            </a:r>
            <a:r>
              <a:rPr lang="en-US" sz="3399" dirty="0">
                <a:solidFill>
                  <a:srgbClr val="000000"/>
                </a:solidFill>
                <a:latin typeface="Archivo Narrow"/>
                <a:ea typeface="Archivo Narrow"/>
                <a:cs typeface="Archivo Narrow"/>
                <a:sym typeface="Archivo Narrow"/>
              </a:rPr>
              <a:t> para </a:t>
            </a:r>
            <a:r>
              <a:rPr lang="en-US" sz="3399" dirty="0" err="1">
                <a:solidFill>
                  <a:srgbClr val="000000"/>
                </a:solidFill>
                <a:latin typeface="Archivo Narrow"/>
                <a:ea typeface="Archivo Narrow"/>
                <a:cs typeface="Archivo Narrow"/>
                <a:sym typeface="Archivo Narrow"/>
              </a:rPr>
              <a:t>una</a:t>
            </a:r>
            <a:r>
              <a:rPr lang="en-US" sz="3399" dirty="0">
                <a:solidFill>
                  <a:srgbClr val="000000"/>
                </a:solidFill>
                <a:latin typeface="Archivo Narrow"/>
                <a:ea typeface="Archivo Narrow"/>
                <a:cs typeface="Archivo Narrow"/>
                <a:sym typeface="Archivo Narrow"/>
              </a:rPr>
              <a:t> variable. Sin embargo, </a:t>
            </a:r>
            <a:r>
              <a:rPr lang="en-US" sz="3399" dirty="0" err="1">
                <a:solidFill>
                  <a:srgbClr val="000000"/>
                </a:solidFill>
                <a:latin typeface="Archivo Narrow"/>
                <a:ea typeface="Archivo Narrow"/>
                <a:cs typeface="Archivo Narrow"/>
                <a:sym typeface="Archivo Narrow"/>
              </a:rPr>
              <a:t>existen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alrededor</a:t>
            </a:r>
            <a:r>
              <a:rPr lang="en-US" sz="3399" dirty="0">
                <a:solidFill>
                  <a:srgbClr val="000000"/>
                </a:solidFill>
                <a:latin typeface="Archivo Narrow"/>
                <a:ea typeface="Archivo Narrow"/>
                <a:cs typeface="Archivo Narrow"/>
                <a:sym typeface="Archivo Narrow"/>
              </a:rPr>
              <a:t> de 50 palabras </a:t>
            </a:r>
            <a:r>
              <a:rPr lang="en-US" sz="3399" dirty="0" err="1">
                <a:solidFill>
                  <a:srgbClr val="000000"/>
                </a:solidFill>
                <a:latin typeface="Archivo Narrow"/>
                <a:ea typeface="Archivo Narrow"/>
                <a:cs typeface="Archivo Narrow"/>
                <a:sym typeface="Archivo Narrow"/>
              </a:rPr>
              <a:t>reservadas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llamadas</a:t>
            </a:r>
            <a:r>
              <a:rPr lang="en-US" sz="3399" dirty="0">
                <a:solidFill>
                  <a:srgbClr val="000000"/>
                </a:solidFill>
                <a:latin typeface="Archivo Narrow"/>
                <a:ea typeface="Archivo Narrow"/>
                <a:cs typeface="Archivo Narrow"/>
                <a:sym typeface="Archivo Narrow"/>
              </a:rPr>
              <a:t> palabras clave,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no se </a:t>
            </a:r>
            <a:r>
              <a:rPr lang="en-US" sz="3399" dirty="0" err="1">
                <a:solidFill>
                  <a:srgbClr val="000000"/>
                </a:solidFill>
                <a:latin typeface="Archivo Narrow"/>
                <a:ea typeface="Archivo Narrow"/>
                <a:cs typeface="Archivo Narrow"/>
                <a:sym typeface="Archivo Narrow"/>
              </a:rPr>
              <a:t>pueden</a:t>
            </a:r>
            <a:r>
              <a:rPr lang="en-US" sz="3399" dirty="0">
                <a:solidFill>
                  <a:srgbClr val="000000"/>
                </a:solidFill>
                <a:latin typeface="Archivo Narrow"/>
                <a:ea typeface="Archivo Narrow"/>
                <a:cs typeface="Archivo Narrow"/>
                <a:sym typeface="Archivo Narrow"/>
              </a:rPr>
              <a:t> usar </a:t>
            </a:r>
            <a:r>
              <a:rPr lang="en-US" sz="3399" dirty="0" err="1">
                <a:solidFill>
                  <a:srgbClr val="000000"/>
                </a:solidFill>
                <a:latin typeface="Archivo Narrow"/>
                <a:ea typeface="Archivo Narrow"/>
                <a:cs typeface="Archivo Narrow"/>
                <a:sym typeface="Archivo Narrow"/>
              </a:rPr>
              <a:t>como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nombres</a:t>
            </a:r>
            <a:r>
              <a:rPr lang="en-US" sz="3399" dirty="0">
                <a:solidFill>
                  <a:srgbClr val="000000"/>
                </a:solidFill>
                <a:latin typeface="Archivo Narrow"/>
                <a:ea typeface="Archivo Narrow"/>
                <a:cs typeface="Archivo Narrow"/>
                <a:sym typeface="Archivo Narrow"/>
              </a:rPr>
              <a:t> de variable. </a:t>
            </a:r>
            <a:r>
              <a:rPr lang="en-US" sz="3399" dirty="0" err="1">
                <a:solidFill>
                  <a:srgbClr val="000000"/>
                </a:solidFill>
                <a:latin typeface="Archivo Narrow"/>
                <a:ea typeface="Archivo Narrow"/>
                <a:cs typeface="Archivo Narrow"/>
                <a:sym typeface="Archivo Narrow"/>
              </a:rPr>
              <a:t>Estas</a:t>
            </a:r>
            <a:r>
              <a:rPr lang="en-US" sz="3399" dirty="0">
                <a:solidFill>
                  <a:srgbClr val="000000"/>
                </a:solidFill>
                <a:latin typeface="Archivo Narrow"/>
                <a:ea typeface="Archivo Narrow"/>
                <a:cs typeface="Archivo Narrow"/>
                <a:sym typeface="Archivo Narrow"/>
              </a:rPr>
              <a:t> palabras </a:t>
            </a:r>
            <a:r>
              <a:rPr lang="en-US" sz="3399" dirty="0" err="1">
                <a:solidFill>
                  <a:srgbClr val="000000"/>
                </a:solidFill>
                <a:latin typeface="Archivo Narrow"/>
                <a:ea typeface="Archivo Narrow"/>
                <a:cs typeface="Archivo Narrow"/>
                <a:sym typeface="Archivo Narrow"/>
              </a:rPr>
              <a:t>incluyen</a:t>
            </a:r>
            <a:r>
              <a:rPr lang="en-US" sz="3399" dirty="0">
                <a:solidFill>
                  <a:srgbClr val="000000"/>
                </a:solidFill>
                <a:latin typeface="Archivo Narrow"/>
                <a:ea typeface="Archivo Narrow"/>
                <a:cs typeface="Archivo Narrow"/>
                <a:sym typeface="Archivo Narrow"/>
              </a:rPr>
              <a:t> "public", "class", "static", "void" e "int", </a:t>
            </a:r>
            <a:r>
              <a:rPr lang="en-US" sz="3399" dirty="0" err="1">
                <a:solidFill>
                  <a:srgbClr val="000000"/>
                </a:solidFill>
                <a:latin typeface="Archivo Narrow"/>
                <a:ea typeface="Archivo Narrow"/>
                <a:cs typeface="Archivo Narrow"/>
                <a:sym typeface="Archivo Narrow"/>
              </a:rPr>
              <a:t>que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compilador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utiliza</a:t>
            </a:r>
            <a:r>
              <a:rPr lang="en-US" sz="3399" dirty="0">
                <a:solidFill>
                  <a:srgbClr val="000000"/>
                </a:solidFill>
                <a:latin typeface="Archivo Narrow"/>
                <a:ea typeface="Archivo Narrow"/>
                <a:cs typeface="Archivo Narrow"/>
                <a:sym typeface="Archivo Narrow"/>
              </a:rPr>
              <a:t> para </a:t>
            </a:r>
            <a:r>
              <a:rPr lang="en-US" sz="3399" dirty="0" err="1">
                <a:solidFill>
                  <a:srgbClr val="000000"/>
                </a:solidFill>
                <a:latin typeface="Archivo Narrow"/>
                <a:ea typeface="Archivo Narrow"/>
                <a:cs typeface="Archivo Narrow"/>
                <a:sym typeface="Archivo Narrow"/>
              </a:rPr>
              <a:t>analizar</a:t>
            </a:r>
            <a:r>
              <a:rPr lang="en-US" sz="3399" dirty="0">
                <a:solidFill>
                  <a:srgbClr val="000000"/>
                </a:solidFill>
                <a:latin typeface="Archivo Narrow"/>
                <a:ea typeface="Archivo Narrow"/>
                <a:cs typeface="Archivo Narrow"/>
                <a:sym typeface="Archivo Narrow"/>
              </a:rPr>
              <a:t> la </a:t>
            </a:r>
            <a:r>
              <a:rPr lang="en-US" sz="3399" dirty="0" err="1">
                <a:solidFill>
                  <a:srgbClr val="000000"/>
                </a:solidFill>
                <a:latin typeface="Archivo Narrow"/>
                <a:ea typeface="Archivo Narrow"/>
                <a:cs typeface="Archivo Narrow"/>
                <a:sym typeface="Archivo Narrow"/>
              </a:rPr>
              <a:t>estructura</a:t>
            </a:r>
            <a:r>
              <a:rPr lang="en-US" sz="3399" dirty="0">
                <a:solidFill>
                  <a:srgbClr val="000000"/>
                </a:solidFill>
                <a:latin typeface="Archivo Narrow"/>
                <a:ea typeface="Archivo Narrow"/>
                <a:cs typeface="Archivo Narrow"/>
                <a:sym typeface="Archivo Narrow"/>
              </a:rPr>
              <a:t> del </a:t>
            </a:r>
            <a:r>
              <a:rPr lang="en-US" sz="3399" dirty="0" err="1">
                <a:solidFill>
                  <a:srgbClr val="000000"/>
                </a:solidFill>
                <a:latin typeface="Archivo Narrow"/>
                <a:ea typeface="Archivo Narrow"/>
                <a:cs typeface="Archivo Narrow"/>
                <a:sym typeface="Archivo Narrow"/>
              </a:rPr>
              <a:t>programa</a:t>
            </a:r>
            <a:r>
              <a:rPr lang="en-US" sz="3399" dirty="0">
                <a:solidFill>
                  <a:srgbClr val="000000"/>
                </a:solidFill>
                <a:latin typeface="Archivo Narrow"/>
                <a:ea typeface="Archivo Narrow"/>
                <a:cs typeface="Archivo Narrow"/>
                <a:sym typeface="Archivo Narrow"/>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7233196" y="1323982"/>
            <a:ext cx="3821609"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Tipos de datos</a:t>
            </a:r>
          </a:p>
        </p:txBody>
      </p:sp>
      <p:sp>
        <p:nvSpPr>
          <p:cNvPr id="4" name="TextBox 4"/>
          <p:cNvSpPr txBox="1"/>
          <p:nvPr/>
        </p:nvSpPr>
        <p:spPr>
          <a:xfrm>
            <a:off x="2305363" y="2381554"/>
            <a:ext cx="13751708" cy="4446269"/>
          </a:xfrm>
          <a:prstGeom prst="rect">
            <a:avLst/>
          </a:prstGeom>
        </p:spPr>
        <p:txBody>
          <a:bodyPr lIns="0" tIns="0" rIns="0" bIns="0" rtlCol="0" anchor="t">
            <a:spAutoFit/>
          </a:bodyPr>
          <a:lstStyle/>
          <a:p>
            <a:pPr algn="just">
              <a:lnSpc>
                <a:spcPts val="5880"/>
              </a:lnSpc>
            </a:pPr>
            <a:r>
              <a:rPr lang="en-US" sz="4200">
                <a:solidFill>
                  <a:srgbClr val="000000"/>
                </a:solidFill>
                <a:latin typeface="Archivo Narrow"/>
                <a:ea typeface="Archivo Narrow"/>
                <a:cs typeface="Archivo Narrow"/>
                <a:sym typeface="Archivo Narrow"/>
              </a:rPr>
              <a:t>Java es un lenguaje "fuertemente tipificado", lo que implica que se debe especificar el tipo de dato para cada variable utilizada en un programa. Las variables tienen un nombre, que actúa como identificador, y su tipo determina los valores que pueden almacenar y las operaciones posibles. Para definir una variable, se realiza una declaración en un formato específico.</a:t>
            </a:r>
          </a:p>
        </p:txBody>
      </p:sp>
      <p:sp>
        <p:nvSpPr>
          <p:cNvPr id="5" name="TextBox 5"/>
          <p:cNvSpPr txBox="1"/>
          <p:nvPr/>
        </p:nvSpPr>
        <p:spPr>
          <a:xfrm>
            <a:off x="5703094" y="7483909"/>
            <a:ext cx="6881812" cy="906145"/>
          </a:xfrm>
          <a:prstGeom prst="rect">
            <a:avLst/>
          </a:prstGeom>
        </p:spPr>
        <p:txBody>
          <a:bodyPr lIns="0" tIns="0" rIns="0" bIns="0" rtlCol="0" anchor="t">
            <a:spAutoFit/>
          </a:bodyPr>
          <a:lstStyle/>
          <a:p>
            <a:pPr algn="ctr">
              <a:lnSpc>
                <a:spcPts val="7279"/>
              </a:lnSpc>
              <a:spcBef>
                <a:spcPct val="0"/>
              </a:spcBef>
            </a:pPr>
            <a:r>
              <a:rPr lang="en-US" sz="5199" b="1">
                <a:solidFill>
                  <a:srgbClr val="000000"/>
                </a:solidFill>
                <a:latin typeface="Archivo Narrow Bold"/>
                <a:ea typeface="Archivo Narrow Bold"/>
                <a:cs typeface="Archivo Narrow Bold"/>
                <a:sym typeface="Archivo Narrow Bold"/>
              </a:rPr>
              <a:t>TipoDato nombreVariable;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4945707" y="1323982"/>
            <a:ext cx="8396585" cy="906145"/>
          </a:xfrm>
          <a:prstGeom prst="rect">
            <a:avLst/>
          </a:prstGeom>
        </p:spPr>
        <p:txBody>
          <a:bodyPr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Tipos</a:t>
            </a:r>
            <a:r>
              <a:rPr lang="en-US" sz="5199" b="1" dirty="0">
                <a:solidFill>
                  <a:srgbClr val="000000"/>
                </a:solidFill>
                <a:latin typeface="Archivo Narrow Bold"/>
                <a:ea typeface="Archivo Narrow Bold"/>
                <a:cs typeface="Archivo Narrow Bold"/>
                <a:sym typeface="Archivo Narrow Bold"/>
              </a:rPr>
              <a:t> de datos </a:t>
            </a:r>
            <a:r>
              <a:rPr lang="en-US" sz="5199" b="1" dirty="0" err="1">
                <a:solidFill>
                  <a:srgbClr val="000000"/>
                </a:solidFill>
                <a:latin typeface="Archivo Narrow Bold"/>
                <a:ea typeface="Archivo Narrow Bold"/>
                <a:cs typeface="Archivo Narrow Bold"/>
                <a:sym typeface="Archivo Narrow Bold"/>
              </a:rPr>
              <a:t>primitivo</a:t>
            </a:r>
            <a:r>
              <a:rPr lang="en-US" sz="5199" b="1" dirty="0">
                <a:solidFill>
                  <a:srgbClr val="000000"/>
                </a:solidFill>
                <a:latin typeface="Archivo Narrow Bold"/>
                <a:ea typeface="Archivo Narrow Bold"/>
                <a:cs typeface="Archivo Narrow Bold"/>
                <a:sym typeface="Archivo Narrow Bold"/>
              </a:rPr>
              <a:t> </a:t>
            </a:r>
            <a:r>
              <a:rPr lang="en-US" sz="5199" b="1" dirty="0" err="1">
                <a:solidFill>
                  <a:srgbClr val="000000"/>
                </a:solidFill>
                <a:latin typeface="Archivo Narrow Bold"/>
                <a:ea typeface="Archivo Narrow Bold"/>
                <a:cs typeface="Archivo Narrow Bold"/>
                <a:sym typeface="Archivo Narrow Bold"/>
              </a:rPr>
              <a:t>en</a:t>
            </a:r>
            <a:r>
              <a:rPr lang="en-US" sz="5199" b="1" dirty="0">
                <a:solidFill>
                  <a:srgbClr val="000000"/>
                </a:solidFill>
                <a:latin typeface="Archivo Narrow Bold"/>
                <a:ea typeface="Archivo Narrow Bold"/>
                <a:cs typeface="Archivo Narrow Bold"/>
                <a:sym typeface="Archivo Narrow Bold"/>
              </a:rPr>
              <a:t> Java</a:t>
            </a:r>
          </a:p>
        </p:txBody>
      </p:sp>
      <p:sp>
        <p:nvSpPr>
          <p:cNvPr id="4" name="TextBox 4"/>
          <p:cNvSpPr txBox="1"/>
          <p:nvPr/>
        </p:nvSpPr>
        <p:spPr>
          <a:xfrm>
            <a:off x="2289693" y="2913854"/>
            <a:ext cx="13751708" cy="2217419"/>
          </a:xfrm>
          <a:prstGeom prst="rect">
            <a:avLst/>
          </a:prstGeom>
        </p:spPr>
        <p:txBody>
          <a:bodyPr lIns="0" tIns="0" rIns="0" bIns="0" rtlCol="0" anchor="t">
            <a:spAutoFit/>
          </a:bodyPr>
          <a:lstStyle/>
          <a:p>
            <a:pPr algn="just">
              <a:lnSpc>
                <a:spcPts val="5880"/>
              </a:lnSpc>
            </a:pPr>
            <a:r>
              <a:rPr lang="en-US" sz="4200" dirty="0">
                <a:solidFill>
                  <a:srgbClr val="000000"/>
                </a:solidFill>
                <a:latin typeface="Archivo Narrow"/>
                <a:ea typeface="Archivo Narrow"/>
                <a:cs typeface="Archivo Narrow"/>
                <a:sym typeface="Archivo Narrow"/>
              </a:rPr>
              <a:t>Es un </a:t>
            </a:r>
            <a:r>
              <a:rPr lang="en-US" sz="4200" dirty="0" err="1">
                <a:solidFill>
                  <a:srgbClr val="000000"/>
                </a:solidFill>
                <a:latin typeface="Archivo Narrow"/>
                <a:ea typeface="Archivo Narrow"/>
                <a:cs typeface="Archivo Narrow"/>
                <a:sym typeface="Archivo Narrow"/>
              </a:rPr>
              <a:t>tipo</a:t>
            </a:r>
            <a:r>
              <a:rPr lang="en-US" sz="4200" dirty="0">
                <a:solidFill>
                  <a:srgbClr val="000000"/>
                </a:solidFill>
                <a:latin typeface="Archivo Narrow"/>
                <a:ea typeface="Archivo Narrow"/>
                <a:cs typeface="Archivo Narrow"/>
                <a:sym typeface="Archivo Narrow"/>
              </a:rPr>
              <a:t> </a:t>
            </a:r>
            <a:r>
              <a:rPr lang="en-US" sz="4200" dirty="0" err="1">
                <a:solidFill>
                  <a:srgbClr val="000000"/>
                </a:solidFill>
                <a:latin typeface="Archivo Narrow"/>
                <a:ea typeface="Archivo Narrow"/>
                <a:cs typeface="Archivo Narrow"/>
                <a:sym typeface="Archivo Narrow"/>
              </a:rPr>
              <a:t>básico</a:t>
            </a:r>
            <a:r>
              <a:rPr lang="en-US" sz="4200" dirty="0">
                <a:solidFill>
                  <a:srgbClr val="000000"/>
                </a:solidFill>
                <a:latin typeface="Archivo Narrow"/>
                <a:ea typeface="Archivo Narrow"/>
                <a:cs typeface="Archivo Narrow"/>
                <a:sym typeface="Archivo Narrow"/>
              </a:rPr>
              <a:t> de datos </a:t>
            </a:r>
            <a:r>
              <a:rPr lang="en-US" sz="4200" dirty="0" err="1">
                <a:solidFill>
                  <a:srgbClr val="000000"/>
                </a:solidFill>
                <a:latin typeface="Archivo Narrow"/>
                <a:ea typeface="Archivo Narrow"/>
                <a:cs typeface="Archivo Narrow"/>
                <a:sym typeface="Archivo Narrow"/>
              </a:rPr>
              <a:t>que</a:t>
            </a:r>
            <a:r>
              <a:rPr lang="en-US" sz="4200" dirty="0">
                <a:solidFill>
                  <a:srgbClr val="000000"/>
                </a:solidFill>
                <a:latin typeface="Archivo Narrow"/>
                <a:ea typeface="Archivo Narrow"/>
                <a:cs typeface="Archivo Narrow"/>
                <a:sym typeface="Archivo Narrow"/>
              </a:rPr>
              <a:t> un </a:t>
            </a:r>
            <a:r>
              <a:rPr lang="en-US" sz="4200" dirty="0" err="1">
                <a:solidFill>
                  <a:srgbClr val="000000"/>
                </a:solidFill>
                <a:latin typeface="Archivo Narrow"/>
                <a:ea typeface="Archivo Narrow"/>
                <a:cs typeface="Archivo Narrow"/>
                <a:sym typeface="Archivo Narrow"/>
              </a:rPr>
              <a:t>lenguaje</a:t>
            </a:r>
            <a:r>
              <a:rPr lang="en-US" sz="4200" dirty="0">
                <a:solidFill>
                  <a:srgbClr val="000000"/>
                </a:solidFill>
                <a:latin typeface="Archivo Narrow"/>
                <a:ea typeface="Archivo Narrow"/>
                <a:cs typeface="Archivo Narrow"/>
                <a:sym typeface="Archivo Narrow"/>
              </a:rPr>
              <a:t> de </a:t>
            </a:r>
            <a:r>
              <a:rPr lang="en-US" sz="4200" dirty="0" err="1">
                <a:solidFill>
                  <a:srgbClr val="000000"/>
                </a:solidFill>
                <a:latin typeface="Archivo Narrow"/>
                <a:ea typeface="Archivo Narrow"/>
                <a:cs typeface="Archivo Narrow"/>
                <a:sym typeface="Archivo Narrow"/>
              </a:rPr>
              <a:t>programación</a:t>
            </a:r>
            <a:r>
              <a:rPr lang="en-US" sz="4200" dirty="0">
                <a:solidFill>
                  <a:srgbClr val="000000"/>
                </a:solidFill>
                <a:latin typeface="Archivo Narrow"/>
                <a:ea typeface="Archivo Narrow"/>
                <a:cs typeface="Archivo Narrow"/>
                <a:sym typeface="Archivo Narrow"/>
              </a:rPr>
              <a:t> </a:t>
            </a:r>
            <a:r>
              <a:rPr lang="en-US" sz="4200" dirty="0" err="1">
                <a:solidFill>
                  <a:srgbClr val="000000"/>
                </a:solidFill>
                <a:latin typeface="Archivo Narrow"/>
                <a:ea typeface="Archivo Narrow"/>
                <a:cs typeface="Archivo Narrow"/>
                <a:sym typeface="Archivo Narrow"/>
              </a:rPr>
              <a:t>ofrece</a:t>
            </a:r>
            <a:r>
              <a:rPr lang="en-US" sz="4200" dirty="0">
                <a:solidFill>
                  <a:srgbClr val="000000"/>
                </a:solidFill>
                <a:latin typeface="Archivo Narrow"/>
                <a:ea typeface="Archivo Narrow"/>
                <a:cs typeface="Archivo Narrow"/>
                <a:sym typeface="Archivo Narrow"/>
              </a:rPr>
              <a:t> de forma </a:t>
            </a:r>
            <a:r>
              <a:rPr lang="en-US" sz="4200" dirty="0" err="1">
                <a:solidFill>
                  <a:srgbClr val="000000"/>
                </a:solidFill>
                <a:latin typeface="Archivo Narrow"/>
                <a:ea typeface="Archivo Narrow"/>
                <a:cs typeface="Archivo Narrow"/>
                <a:sym typeface="Archivo Narrow"/>
              </a:rPr>
              <a:t>nativa</a:t>
            </a:r>
            <a:r>
              <a:rPr lang="en-US" sz="4200" dirty="0">
                <a:solidFill>
                  <a:srgbClr val="000000"/>
                </a:solidFill>
                <a:latin typeface="Archivo Narrow"/>
                <a:ea typeface="Archivo Narrow"/>
                <a:cs typeface="Archivo Narrow"/>
                <a:sym typeface="Archivo Narrow"/>
              </a:rPr>
              <a:t>, y </a:t>
            </a:r>
            <a:r>
              <a:rPr lang="en-US" sz="4200" dirty="0" err="1">
                <a:solidFill>
                  <a:srgbClr val="000000"/>
                </a:solidFill>
                <a:latin typeface="Archivo Narrow"/>
                <a:ea typeface="Archivo Narrow"/>
                <a:cs typeface="Archivo Narrow"/>
                <a:sym typeface="Archivo Narrow"/>
              </a:rPr>
              <a:t>que</a:t>
            </a:r>
            <a:r>
              <a:rPr lang="en-US" sz="4200" dirty="0">
                <a:solidFill>
                  <a:srgbClr val="000000"/>
                </a:solidFill>
                <a:latin typeface="Archivo Narrow"/>
                <a:ea typeface="Archivo Narrow"/>
                <a:cs typeface="Archivo Narrow"/>
                <a:sym typeface="Archivo Narrow"/>
              </a:rPr>
              <a:t> no se </a:t>
            </a:r>
            <a:r>
              <a:rPr lang="en-US" sz="4200" dirty="0" err="1">
                <a:solidFill>
                  <a:srgbClr val="000000"/>
                </a:solidFill>
                <a:latin typeface="Archivo Narrow"/>
                <a:ea typeface="Archivo Narrow"/>
                <a:cs typeface="Archivo Narrow"/>
                <a:sym typeface="Archivo Narrow"/>
              </a:rPr>
              <a:t>puede</a:t>
            </a:r>
            <a:r>
              <a:rPr lang="en-US" sz="4200" dirty="0">
                <a:solidFill>
                  <a:srgbClr val="000000"/>
                </a:solidFill>
                <a:latin typeface="Archivo Narrow"/>
                <a:ea typeface="Archivo Narrow"/>
                <a:cs typeface="Archivo Narrow"/>
                <a:sym typeface="Archivo Narrow"/>
              </a:rPr>
              <a:t> </a:t>
            </a:r>
            <a:r>
              <a:rPr lang="en-US" sz="4200" dirty="0" err="1">
                <a:solidFill>
                  <a:srgbClr val="000000"/>
                </a:solidFill>
                <a:latin typeface="Archivo Narrow"/>
                <a:ea typeface="Archivo Narrow"/>
                <a:cs typeface="Archivo Narrow"/>
                <a:sym typeface="Archivo Narrow"/>
              </a:rPr>
              <a:t>descomponer</a:t>
            </a:r>
            <a:r>
              <a:rPr lang="en-US" sz="4200" dirty="0">
                <a:solidFill>
                  <a:srgbClr val="000000"/>
                </a:solidFill>
                <a:latin typeface="Archivo Narrow"/>
                <a:ea typeface="Archivo Narrow"/>
                <a:cs typeface="Archivo Narrow"/>
                <a:sym typeface="Archivo Narrow"/>
              </a:rPr>
              <a:t> </a:t>
            </a:r>
            <a:r>
              <a:rPr lang="en-US" sz="4200" dirty="0" err="1">
                <a:solidFill>
                  <a:srgbClr val="000000"/>
                </a:solidFill>
                <a:latin typeface="Archivo Narrow"/>
                <a:ea typeface="Archivo Narrow"/>
                <a:cs typeface="Archivo Narrow"/>
                <a:sym typeface="Archivo Narrow"/>
              </a:rPr>
              <a:t>en</a:t>
            </a:r>
            <a:r>
              <a:rPr lang="en-US" sz="4200" dirty="0">
                <a:solidFill>
                  <a:srgbClr val="000000"/>
                </a:solidFill>
                <a:latin typeface="Archivo Narrow"/>
                <a:ea typeface="Archivo Narrow"/>
                <a:cs typeface="Archivo Narrow"/>
                <a:sym typeface="Archivo Narrow"/>
              </a:rPr>
              <a:t> </a:t>
            </a:r>
            <a:r>
              <a:rPr lang="en-US" sz="4200" dirty="0" err="1">
                <a:solidFill>
                  <a:srgbClr val="000000"/>
                </a:solidFill>
                <a:latin typeface="Archivo Narrow"/>
                <a:ea typeface="Archivo Narrow"/>
                <a:cs typeface="Archivo Narrow"/>
                <a:sym typeface="Archivo Narrow"/>
              </a:rPr>
              <a:t>otros</a:t>
            </a:r>
            <a:r>
              <a:rPr lang="en-US" sz="4200" dirty="0">
                <a:solidFill>
                  <a:srgbClr val="000000"/>
                </a:solidFill>
                <a:latin typeface="Archivo Narrow"/>
                <a:ea typeface="Archivo Narrow"/>
                <a:cs typeface="Archivo Narrow"/>
                <a:sym typeface="Archivo Narrow"/>
              </a:rPr>
              <a:t> </a:t>
            </a:r>
            <a:r>
              <a:rPr lang="en-US" sz="4200" dirty="0" err="1">
                <a:solidFill>
                  <a:srgbClr val="000000"/>
                </a:solidFill>
                <a:latin typeface="Archivo Narrow"/>
                <a:ea typeface="Archivo Narrow"/>
                <a:cs typeface="Archivo Narrow"/>
                <a:sym typeface="Archivo Narrow"/>
              </a:rPr>
              <a:t>tipos</a:t>
            </a:r>
            <a:r>
              <a:rPr lang="en-US" sz="4200" dirty="0">
                <a:solidFill>
                  <a:srgbClr val="000000"/>
                </a:solidFill>
                <a:latin typeface="Archivo Narrow"/>
                <a:ea typeface="Archivo Narrow"/>
                <a:cs typeface="Archivo Narrow"/>
                <a:sym typeface="Archivo Narrow"/>
              </a:rPr>
              <a:t> </a:t>
            </a:r>
            <a:r>
              <a:rPr lang="en-US" sz="4200" dirty="0" err="1">
                <a:solidFill>
                  <a:srgbClr val="000000"/>
                </a:solidFill>
                <a:latin typeface="Archivo Narrow"/>
                <a:ea typeface="Archivo Narrow"/>
                <a:cs typeface="Archivo Narrow"/>
                <a:sym typeface="Archivo Narrow"/>
              </a:rPr>
              <a:t>más</a:t>
            </a:r>
            <a:r>
              <a:rPr lang="en-US" sz="4200" dirty="0">
                <a:solidFill>
                  <a:srgbClr val="000000"/>
                </a:solidFill>
                <a:latin typeface="Archivo Narrow"/>
                <a:ea typeface="Archivo Narrow"/>
                <a:cs typeface="Archivo Narrow"/>
                <a:sym typeface="Archivo Narrow"/>
              </a:rPr>
              <a:t> simples </a:t>
            </a:r>
            <a:r>
              <a:rPr lang="en-US" sz="4200" dirty="0" err="1">
                <a:solidFill>
                  <a:srgbClr val="000000"/>
                </a:solidFill>
                <a:latin typeface="Archivo Narrow"/>
                <a:ea typeface="Archivo Narrow"/>
                <a:cs typeface="Archivo Narrow"/>
                <a:sym typeface="Archivo Narrow"/>
              </a:rPr>
              <a:t>dentro</a:t>
            </a:r>
            <a:r>
              <a:rPr lang="en-US" sz="4200" dirty="0">
                <a:solidFill>
                  <a:srgbClr val="000000"/>
                </a:solidFill>
                <a:latin typeface="Archivo Narrow"/>
                <a:ea typeface="Archivo Narrow"/>
                <a:cs typeface="Archivo Narrow"/>
                <a:sym typeface="Archivo Narrow"/>
              </a:rPr>
              <a:t> del </a:t>
            </a:r>
            <a:r>
              <a:rPr lang="en-US" sz="4200" dirty="0" err="1">
                <a:solidFill>
                  <a:srgbClr val="000000"/>
                </a:solidFill>
                <a:latin typeface="Archivo Narrow"/>
                <a:ea typeface="Archivo Narrow"/>
                <a:cs typeface="Archivo Narrow"/>
                <a:sym typeface="Archivo Narrow"/>
              </a:rPr>
              <a:t>lenguaje</a:t>
            </a:r>
            <a:r>
              <a:rPr lang="en-US" sz="4200" dirty="0">
                <a:solidFill>
                  <a:srgbClr val="000000"/>
                </a:solidFill>
                <a:latin typeface="Archivo Narrow"/>
                <a:ea typeface="Archivo Narrow"/>
                <a:cs typeface="Archivo Narrow"/>
                <a:sym typeface="Archivo Narrow"/>
              </a:rPr>
              <a:t>.</a:t>
            </a:r>
          </a:p>
        </p:txBody>
      </p:sp>
      <p:pic>
        <p:nvPicPr>
          <p:cNvPr id="6" name="Imagen 5" descr="Icono&#10;&#10;El contenido generado por IA puede ser incorrecto.">
            <a:extLst>
              <a:ext uri="{FF2B5EF4-FFF2-40B4-BE49-F238E27FC236}">
                <a16:creationId xmlns:a16="http://schemas.microsoft.com/office/drawing/2014/main" id="{ADC509B0-CE00-2DF4-F74E-224018832B4B}"/>
              </a:ext>
            </a:extLst>
          </p:cNvPr>
          <p:cNvPicPr>
            <a:picLocks noChangeAspect="1"/>
          </p:cNvPicPr>
          <p:nvPr/>
        </p:nvPicPr>
        <p:blipFill>
          <a:blip r:embed="rId3" cstate="print">
            <a:extLst>
              <a:ext uri="{28A0092B-C50C-407E-A947-70E740481C1C}">
                <a14:useLocalDpi xmlns:a14="http://schemas.microsoft.com/office/drawing/2010/main" val="0"/>
              </a:ext>
            </a:extLst>
          </a:blip>
          <a:srcRect l="30377" t="16327" r="30874" b="16452"/>
          <a:stretch>
            <a:fillRect/>
          </a:stretch>
        </p:blipFill>
        <p:spPr>
          <a:xfrm rot="21315163">
            <a:off x="8688254" y="7136152"/>
            <a:ext cx="911486" cy="889434"/>
          </a:xfrm>
          <a:prstGeom prst="ellipse">
            <a:avLst/>
          </a:prstGeom>
        </p:spPr>
      </p:pic>
      <p:sp>
        <p:nvSpPr>
          <p:cNvPr id="8" name="CuadroTexto 7">
            <a:extLst>
              <a:ext uri="{FF2B5EF4-FFF2-40B4-BE49-F238E27FC236}">
                <a16:creationId xmlns:a16="http://schemas.microsoft.com/office/drawing/2014/main" id="{8D161EC3-A95D-2B40-EE45-8AF2AE51D964}"/>
              </a:ext>
            </a:extLst>
          </p:cNvPr>
          <p:cNvSpPr txBox="1"/>
          <p:nvPr/>
        </p:nvSpPr>
        <p:spPr>
          <a:xfrm>
            <a:off x="6765247" y="5245804"/>
            <a:ext cx="4800600" cy="1873205"/>
          </a:xfrm>
          <a:prstGeom prst="rect">
            <a:avLst/>
          </a:prstGeom>
          <a:noFill/>
        </p:spPr>
        <p:txBody>
          <a:bodyPr wrap="square">
            <a:spAutoFit/>
          </a:bodyPr>
          <a:lstStyle/>
          <a:p>
            <a:pPr algn="ctr">
              <a:lnSpc>
                <a:spcPts val="7279"/>
              </a:lnSpc>
            </a:pPr>
            <a:r>
              <a:rPr lang="en-US" sz="4000" b="1" dirty="0" err="1">
                <a:solidFill>
                  <a:srgbClr val="000000"/>
                </a:solidFill>
                <a:latin typeface="Archivo Narrow Bold"/>
                <a:ea typeface="Archivo Narrow Bold"/>
                <a:cs typeface="Archivo Narrow Bold"/>
                <a:sym typeface="Archivo Narrow Bold"/>
              </a:rPr>
              <a:t>Tabla</a:t>
            </a:r>
            <a:r>
              <a:rPr lang="en-US" sz="4000" b="1" dirty="0">
                <a:solidFill>
                  <a:srgbClr val="000000"/>
                </a:solidFill>
                <a:latin typeface="Archivo Narrow Bold"/>
                <a:ea typeface="Archivo Narrow Bold"/>
                <a:cs typeface="Archivo Narrow Bold"/>
                <a:sym typeface="Archivo Narrow Bold"/>
              </a:rPr>
              <a:t> de </a:t>
            </a:r>
            <a:r>
              <a:rPr lang="en-US" sz="4000" b="1" dirty="0" err="1">
                <a:solidFill>
                  <a:srgbClr val="000000"/>
                </a:solidFill>
                <a:latin typeface="Archivo Narrow Bold"/>
                <a:ea typeface="Archivo Narrow Bold"/>
                <a:cs typeface="Archivo Narrow Bold"/>
                <a:sym typeface="Archivo Narrow Bold"/>
              </a:rPr>
              <a:t>tipos</a:t>
            </a:r>
            <a:r>
              <a:rPr lang="en-US" sz="4000" b="1" dirty="0">
                <a:solidFill>
                  <a:srgbClr val="000000"/>
                </a:solidFill>
                <a:latin typeface="Archivo Narrow Bold"/>
                <a:ea typeface="Archivo Narrow Bold"/>
                <a:cs typeface="Archivo Narrow Bold"/>
                <a:sym typeface="Archivo Narrow Bold"/>
              </a:rPr>
              <a:t> de datos</a:t>
            </a:r>
          </a:p>
        </p:txBody>
      </p:sp>
      <p:sp>
        <p:nvSpPr>
          <p:cNvPr id="9" name="Freeform 5">
            <a:extLst>
              <a:ext uri="{FF2B5EF4-FFF2-40B4-BE49-F238E27FC236}">
                <a16:creationId xmlns:a16="http://schemas.microsoft.com/office/drawing/2014/main" id="{F4FED8F7-E45E-351F-67C9-8DAF93DB0062}"/>
              </a:ext>
            </a:extLst>
          </p:cNvPr>
          <p:cNvSpPr/>
          <p:nvPr/>
        </p:nvSpPr>
        <p:spPr>
          <a:xfrm>
            <a:off x="3886200" y="1323982"/>
            <a:ext cx="10134600" cy="8808846"/>
          </a:xfrm>
          <a:custGeom>
            <a:avLst/>
            <a:gdLst/>
            <a:ahLst/>
            <a:cxnLst/>
            <a:rect l="l" t="t" r="r" b="b"/>
            <a:pathLst>
              <a:path w="5682351" h="5592595">
                <a:moveTo>
                  <a:pt x="0" y="0"/>
                </a:moveTo>
                <a:lnTo>
                  <a:pt x="5682351" y="0"/>
                </a:lnTo>
                <a:lnTo>
                  <a:pt x="5682351" y="5592595"/>
                </a:lnTo>
                <a:lnTo>
                  <a:pt x="0" y="5592595"/>
                </a:lnTo>
                <a:lnTo>
                  <a:pt x="0" y="0"/>
                </a:lnTo>
                <a:close/>
              </a:path>
            </a:pathLst>
          </a:custGeom>
          <a:blipFill>
            <a:blip r:embed="rId4"/>
            <a:stretch>
              <a:fillRect r="-159001"/>
            </a:stretch>
          </a:blipFill>
        </p:spPr>
        <p:txBody>
          <a:bodyPr/>
          <a:lstStyle/>
          <a:p>
            <a:endParaRPr lang="es-MX"/>
          </a:p>
        </p:txBody>
      </p:sp>
      <p:pic>
        <p:nvPicPr>
          <p:cNvPr id="10" name="Picture 6" descr="X png cruzar png transparente antecedentes 38341441 PNG">
            <a:extLst>
              <a:ext uri="{FF2B5EF4-FFF2-40B4-BE49-F238E27FC236}">
                <a16:creationId xmlns:a16="http://schemas.microsoft.com/office/drawing/2014/main" id="{E5C4CBD6-2439-2246-06C1-7B33C1E9B79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632" t="12307" r="12449" b="12307"/>
          <a:stretch>
            <a:fillRect/>
          </a:stretch>
        </p:blipFill>
        <p:spPr bwMode="auto">
          <a:xfrm>
            <a:off x="13610767" y="1169810"/>
            <a:ext cx="820065" cy="814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nextCondLst>
                <p:cond evt="onClick" delay="0">
                  <p:tgtEl>
                    <p:spTgt spid="6"/>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5787958" y="5650185"/>
            <a:ext cx="6712085" cy="2408603"/>
          </a:xfrm>
          <a:custGeom>
            <a:avLst/>
            <a:gdLst/>
            <a:ahLst/>
            <a:cxnLst/>
            <a:rect l="l" t="t" r="r" b="b"/>
            <a:pathLst>
              <a:path w="6712085" h="2408603">
                <a:moveTo>
                  <a:pt x="0" y="0"/>
                </a:moveTo>
                <a:lnTo>
                  <a:pt x="6712084" y="0"/>
                </a:lnTo>
                <a:lnTo>
                  <a:pt x="6712084" y="2408602"/>
                </a:lnTo>
                <a:lnTo>
                  <a:pt x="0" y="2408602"/>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7620000" y="914400"/>
            <a:ext cx="2631526" cy="906145"/>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Literarias</a:t>
            </a:r>
            <a:endParaRPr lang="en-US" sz="5199" b="1" dirty="0">
              <a:solidFill>
                <a:srgbClr val="000000"/>
              </a:solidFill>
              <a:latin typeface="Archivo Narrow Bold"/>
              <a:ea typeface="Archivo Narrow Bold"/>
              <a:cs typeface="Archivo Narrow Bold"/>
              <a:sym typeface="Archivo Narrow Bold"/>
            </a:endParaRPr>
          </a:p>
        </p:txBody>
      </p:sp>
      <p:sp>
        <p:nvSpPr>
          <p:cNvPr id="5" name="TextBox 5"/>
          <p:cNvSpPr txBox="1"/>
          <p:nvPr/>
        </p:nvSpPr>
        <p:spPr>
          <a:xfrm>
            <a:off x="2054839" y="2129368"/>
            <a:ext cx="14221417" cy="2990215"/>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Un literal es un valor fijo que aparece directamente en el código, como 2.54 o "en =". Aunque son válidos, usarlos repetidamente sin explicación se considera una mala práctica, ya que dificulta la lectura y el mantenimiento del programa. Para evitarlo, se recomienda asignar estos valores a variables con nombres significativos en lugar de dejarlos "mágicos" en el código.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7669709" y="1478908"/>
            <a:ext cx="2948583"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Constantes</a:t>
            </a:r>
          </a:p>
        </p:txBody>
      </p:sp>
      <p:sp>
        <p:nvSpPr>
          <p:cNvPr id="4" name="TextBox 4"/>
          <p:cNvSpPr txBox="1"/>
          <p:nvPr/>
        </p:nvSpPr>
        <p:spPr>
          <a:xfrm>
            <a:off x="2054839" y="2742644"/>
            <a:ext cx="14221417" cy="2390140"/>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Una constante es un valor fijo y predefinido que no cambia durante la ejecución de un programa. A diferencia de las variables, su valor es inmutable, representando valores como Pi (3.1416) o el tamaño máximo de un arreglo. Esto hace que el código sea más legible, mantenible y menos propenso a errores.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7239001" y="1478908"/>
            <a:ext cx="3529906" cy="906145"/>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Identificador</a:t>
            </a:r>
            <a:endParaRPr lang="en-US" sz="5199" b="1" dirty="0">
              <a:solidFill>
                <a:srgbClr val="000000"/>
              </a:solidFill>
              <a:latin typeface="Archivo Narrow Bold"/>
              <a:ea typeface="Archivo Narrow Bold"/>
              <a:cs typeface="Archivo Narrow Bold"/>
              <a:sym typeface="Archivo Narrow Bold"/>
            </a:endParaRPr>
          </a:p>
        </p:txBody>
      </p:sp>
      <p:sp>
        <p:nvSpPr>
          <p:cNvPr id="4" name="TextBox 4"/>
          <p:cNvSpPr txBox="1"/>
          <p:nvPr/>
        </p:nvSpPr>
        <p:spPr>
          <a:xfrm>
            <a:off x="2054839" y="2742644"/>
            <a:ext cx="14221417" cy="4190365"/>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Un identificador en programación es el nombre que se le da a una variable, constante, método o clase para poder referirse a ella en el código. Sus características son </a:t>
            </a:r>
          </a:p>
          <a:p>
            <a:pPr marL="734059" lvl="1" indent="-367030" algn="just">
              <a:lnSpc>
                <a:spcPts val="4759"/>
              </a:lnSpc>
              <a:buFont typeface="Arial"/>
              <a:buChar char="•"/>
            </a:pPr>
            <a:r>
              <a:rPr lang="en-US" sz="3399">
                <a:solidFill>
                  <a:srgbClr val="000000"/>
                </a:solidFill>
                <a:latin typeface="Archivo Narrow"/>
                <a:ea typeface="Archivo Narrow"/>
                <a:cs typeface="Archivo Narrow"/>
                <a:sym typeface="Archivo Narrow"/>
              </a:rPr>
              <a:t>Puede contener letras, números, $ o _.</a:t>
            </a:r>
          </a:p>
          <a:p>
            <a:pPr marL="734059" lvl="1" indent="-367030" algn="just">
              <a:lnSpc>
                <a:spcPts val="4759"/>
              </a:lnSpc>
              <a:buFont typeface="Arial"/>
              <a:buChar char="•"/>
            </a:pPr>
            <a:r>
              <a:rPr lang="en-US" sz="3399">
                <a:solidFill>
                  <a:srgbClr val="000000"/>
                </a:solidFill>
                <a:latin typeface="Archivo Narrow"/>
                <a:ea typeface="Archivo Narrow"/>
                <a:cs typeface="Archivo Narrow"/>
                <a:sym typeface="Archivo Narrow"/>
              </a:rPr>
              <a:t>No puede empezar con un número.</a:t>
            </a:r>
          </a:p>
          <a:p>
            <a:pPr marL="734059" lvl="1" indent="-367030" algn="just">
              <a:lnSpc>
                <a:spcPts val="4759"/>
              </a:lnSpc>
              <a:buFont typeface="Arial"/>
              <a:buChar char="•"/>
            </a:pPr>
            <a:r>
              <a:rPr lang="en-US" sz="3399">
                <a:solidFill>
                  <a:srgbClr val="000000"/>
                </a:solidFill>
                <a:latin typeface="Archivo Narrow"/>
                <a:ea typeface="Archivo Narrow"/>
                <a:cs typeface="Archivo Narrow"/>
                <a:sym typeface="Archivo Narrow"/>
              </a:rPr>
              <a:t>Es sensible a mayúsculas y minúsculas (edad y Edad son distintos).</a:t>
            </a:r>
          </a:p>
          <a:p>
            <a:pPr marL="734059" lvl="1" indent="-367030" algn="just">
              <a:lnSpc>
                <a:spcPts val="4759"/>
              </a:lnSpc>
              <a:buFont typeface="Arial"/>
              <a:buChar char="•"/>
            </a:pPr>
            <a:r>
              <a:rPr lang="en-US" sz="3399">
                <a:solidFill>
                  <a:srgbClr val="000000"/>
                </a:solidFill>
                <a:latin typeface="Archivo Narrow"/>
                <a:ea typeface="Archivo Narrow"/>
                <a:cs typeface="Archivo Narrow"/>
                <a:sym typeface="Archivo Narrow"/>
              </a:rPr>
              <a:t>No puede ser una palabra reservada de Java (como int, class, if).</a:t>
            </a:r>
          </a:p>
          <a:p>
            <a:pPr algn="just">
              <a:lnSpc>
                <a:spcPts val="4759"/>
              </a:lnSpc>
            </a:pPr>
            <a:endParaRPr lang="en-US" sz="3399">
              <a:solidFill>
                <a:srgbClr val="000000"/>
              </a:solidFill>
              <a:latin typeface="Archivo Narrow"/>
              <a:ea typeface="Archivo Narrow"/>
              <a:cs typeface="Archivo Narrow"/>
              <a:sym typeface="Archivo Narro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7519095" y="1478908"/>
            <a:ext cx="3249811"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Identificador</a:t>
            </a:r>
          </a:p>
        </p:txBody>
      </p:sp>
      <p:sp>
        <p:nvSpPr>
          <p:cNvPr id="4" name="TextBox 4"/>
          <p:cNvSpPr txBox="1"/>
          <p:nvPr/>
        </p:nvSpPr>
        <p:spPr>
          <a:xfrm>
            <a:off x="2054839" y="2742644"/>
            <a:ext cx="14221417" cy="4190365"/>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Un identificador en programación es el nombre que se le da a una variable, constante, método o clase para poder referirse a ella en el código. Sus características son </a:t>
            </a:r>
          </a:p>
          <a:p>
            <a:pPr marL="734059" lvl="1" indent="-367030" algn="just">
              <a:lnSpc>
                <a:spcPts val="4759"/>
              </a:lnSpc>
              <a:buFont typeface="Arial"/>
              <a:buChar char="•"/>
            </a:pPr>
            <a:r>
              <a:rPr lang="en-US" sz="3399">
                <a:solidFill>
                  <a:srgbClr val="000000"/>
                </a:solidFill>
                <a:latin typeface="Archivo Narrow"/>
                <a:ea typeface="Archivo Narrow"/>
                <a:cs typeface="Archivo Narrow"/>
                <a:sym typeface="Archivo Narrow"/>
              </a:rPr>
              <a:t>Puede contener letras, números, $ o _.</a:t>
            </a:r>
          </a:p>
          <a:p>
            <a:pPr marL="734059" lvl="1" indent="-367030" algn="just">
              <a:lnSpc>
                <a:spcPts val="4759"/>
              </a:lnSpc>
              <a:buFont typeface="Arial"/>
              <a:buChar char="•"/>
            </a:pPr>
            <a:r>
              <a:rPr lang="en-US" sz="3399">
                <a:solidFill>
                  <a:srgbClr val="000000"/>
                </a:solidFill>
                <a:latin typeface="Archivo Narrow"/>
                <a:ea typeface="Archivo Narrow"/>
                <a:cs typeface="Archivo Narrow"/>
                <a:sym typeface="Archivo Narrow"/>
              </a:rPr>
              <a:t>No puede empezar con un número.</a:t>
            </a:r>
          </a:p>
          <a:p>
            <a:pPr marL="734059" lvl="1" indent="-367030" algn="just">
              <a:lnSpc>
                <a:spcPts val="4759"/>
              </a:lnSpc>
              <a:buFont typeface="Arial"/>
              <a:buChar char="•"/>
            </a:pPr>
            <a:r>
              <a:rPr lang="en-US" sz="3399">
                <a:solidFill>
                  <a:srgbClr val="000000"/>
                </a:solidFill>
                <a:latin typeface="Archivo Narrow"/>
                <a:ea typeface="Archivo Narrow"/>
                <a:cs typeface="Archivo Narrow"/>
                <a:sym typeface="Archivo Narrow"/>
              </a:rPr>
              <a:t>Es sensible a mayúsculas y minúsculas (edad y Edad son distintos).</a:t>
            </a:r>
          </a:p>
          <a:p>
            <a:pPr marL="734059" lvl="1" indent="-367030" algn="just">
              <a:lnSpc>
                <a:spcPts val="4759"/>
              </a:lnSpc>
              <a:buFont typeface="Arial"/>
              <a:buChar char="•"/>
            </a:pPr>
            <a:r>
              <a:rPr lang="en-US" sz="3399">
                <a:solidFill>
                  <a:srgbClr val="000000"/>
                </a:solidFill>
                <a:latin typeface="Archivo Narrow"/>
                <a:ea typeface="Archivo Narrow"/>
                <a:cs typeface="Archivo Narrow"/>
                <a:sym typeface="Archivo Narrow"/>
              </a:rPr>
              <a:t>No puede ser una palabra reservada de Java (como int, class, if).</a:t>
            </a:r>
          </a:p>
          <a:p>
            <a:pPr algn="just">
              <a:lnSpc>
                <a:spcPts val="4759"/>
              </a:lnSpc>
            </a:pPr>
            <a:endParaRPr lang="en-US" sz="3399">
              <a:solidFill>
                <a:srgbClr val="000000"/>
              </a:solidFill>
              <a:latin typeface="Archivo Narrow"/>
              <a:ea typeface="Archivo Narrow"/>
              <a:cs typeface="Archivo Narrow"/>
              <a:sym typeface="Archivo Narro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9165547" y="2673733"/>
            <a:ext cx="7084639" cy="3722715"/>
          </a:xfrm>
          <a:custGeom>
            <a:avLst/>
            <a:gdLst/>
            <a:ahLst/>
            <a:cxnLst/>
            <a:rect l="l" t="t" r="r" b="b"/>
            <a:pathLst>
              <a:path w="7084639" h="3722715">
                <a:moveTo>
                  <a:pt x="0" y="0"/>
                </a:moveTo>
                <a:lnTo>
                  <a:pt x="7084639" y="0"/>
                </a:lnTo>
                <a:lnTo>
                  <a:pt x="7084639" y="3722715"/>
                </a:lnTo>
                <a:lnTo>
                  <a:pt x="0" y="3722715"/>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7721617" y="914400"/>
            <a:ext cx="2887861"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Argumento</a:t>
            </a:r>
          </a:p>
        </p:txBody>
      </p:sp>
      <p:sp>
        <p:nvSpPr>
          <p:cNvPr id="5" name="TextBox 5"/>
          <p:cNvSpPr txBox="1"/>
          <p:nvPr/>
        </p:nvSpPr>
        <p:spPr>
          <a:xfrm>
            <a:off x="2054839" y="2401808"/>
            <a:ext cx="6599077" cy="4190365"/>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Un argumento es el valor concreto que se pasa a un método cuando se llama, para que el método lo utilice en su ejecución. Los argumentos corresponden a los parámetros definidos en el método y permiten que este trabaje con datos específicos cada vez que se invoca.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11370362" y="1721174"/>
            <a:ext cx="4008471" cy="6844653"/>
          </a:xfrm>
          <a:custGeom>
            <a:avLst/>
            <a:gdLst/>
            <a:ahLst/>
            <a:cxnLst/>
            <a:rect l="l" t="t" r="r" b="b"/>
            <a:pathLst>
              <a:path w="4008471" h="6844653">
                <a:moveTo>
                  <a:pt x="0" y="0"/>
                </a:moveTo>
                <a:lnTo>
                  <a:pt x="4008470" y="0"/>
                </a:lnTo>
                <a:lnTo>
                  <a:pt x="4008470" y="6844652"/>
                </a:lnTo>
                <a:lnTo>
                  <a:pt x="0" y="6844652"/>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573505" y="3255218"/>
            <a:ext cx="5910370" cy="666750"/>
          </a:xfrm>
          <a:prstGeom prst="rect">
            <a:avLst/>
          </a:prstGeom>
        </p:spPr>
        <p:txBody>
          <a:bodyPr lIns="0" tIns="0" rIns="0" bIns="0" rtlCol="0" anchor="t">
            <a:spAutoFit/>
          </a:bodyPr>
          <a:lstStyle/>
          <a:p>
            <a:pPr algn="l">
              <a:lnSpc>
                <a:spcPts val="5243"/>
              </a:lnSpc>
            </a:pPr>
            <a:r>
              <a:rPr lang="en-US" sz="4369" b="1">
                <a:solidFill>
                  <a:srgbClr val="000000"/>
                </a:solidFill>
                <a:latin typeface="Archivo Narrow Bold"/>
                <a:ea typeface="Archivo Narrow Bold"/>
                <a:cs typeface="Archivo Narrow Bold"/>
                <a:sym typeface="Archivo Narrow Bold"/>
              </a:rPr>
              <a:t>¿QUE ES UN PROGRAMA?</a:t>
            </a:r>
          </a:p>
        </p:txBody>
      </p:sp>
      <p:sp>
        <p:nvSpPr>
          <p:cNvPr id="5" name="TextBox 5"/>
          <p:cNvSpPr txBox="1"/>
          <p:nvPr/>
        </p:nvSpPr>
        <p:spPr>
          <a:xfrm>
            <a:off x="2573505" y="4052780"/>
            <a:ext cx="6777953" cy="2370288"/>
          </a:xfrm>
          <a:prstGeom prst="rect">
            <a:avLst/>
          </a:prstGeom>
        </p:spPr>
        <p:txBody>
          <a:bodyPr lIns="0" tIns="0" rIns="0" bIns="0" rtlCol="0" anchor="t">
            <a:spAutoFit/>
          </a:bodyPr>
          <a:lstStyle/>
          <a:p>
            <a:pPr algn="just">
              <a:lnSpc>
                <a:spcPts val="3754"/>
              </a:lnSpc>
            </a:pPr>
            <a:r>
              <a:rPr lang="en-US" sz="2681">
                <a:solidFill>
                  <a:srgbClr val="000000"/>
                </a:solidFill>
                <a:latin typeface="Archivo Narrow"/>
                <a:ea typeface="Archivo Narrow"/>
                <a:cs typeface="Archivo Narrow"/>
                <a:sym typeface="Archivo Narrow"/>
              </a:rPr>
              <a:t>Un programa es una secuencia de instrucciones para realizar cálculos, ya sean matemáticos, como resolver ecuaciones, o simbólicos, como buscar y reemplazar texto. Aunque los detalles varían según el lenguaje, muchas instrucciones básicas son comunes.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4464255" y="5143500"/>
            <a:ext cx="9359489" cy="1158504"/>
          </a:xfrm>
          <a:custGeom>
            <a:avLst/>
            <a:gdLst/>
            <a:ahLst/>
            <a:cxnLst/>
            <a:rect l="l" t="t" r="r" b="b"/>
            <a:pathLst>
              <a:path w="9359489" h="1158504">
                <a:moveTo>
                  <a:pt x="0" y="0"/>
                </a:moveTo>
                <a:lnTo>
                  <a:pt x="9359490" y="0"/>
                </a:lnTo>
                <a:lnTo>
                  <a:pt x="9359490" y="1158504"/>
                </a:lnTo>
                <a:lnTo>
                  <a:pt x="0" y="1158504"/>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6577203" y="914400"/>
            <a:ext cx="5176689"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Paso de parametros</a:t>
            </a:r>
          </a:p>
        </p:txBody>
      </p:sp>
      <p:sp>
        <p:nvSpPr>
          <p:cNvPr id="5" name="TextBox 5"/>
          <p:cNvSpPr txBox="1"/>
          <p:nvPr/>
        </p:nvSpPr>
        <p:spPr>
          <a:xfrm>
            <a:off x="2054839" y="2981060"/>
            <a:ext cx="14190432" cy="1790065"/>
          </a:xfrm>
          <a:prstGeom prst="rect">
            <a:avLst/>
          </a:prstGeom>
        </p:spPr>
        <p:txBody>
          <a:bodyPr lIns="0" tIns="0" rIns="0" bIns="0" rtlCol="0" anchor="t">
            <a:spAutoFit/>
          </a:bodyPr>
          <a:lstStyle/>
          <a:p>
            <a:pPr algn="just">
              <a:lnSpc>
                <a:spcPts val="4759"/>
              </a:lnSpc>
            </a:pPr>
            <a:r>
              <a:rPr lang="en-US" sz="3399">
                <a:solidFill>
                  <a:srgbClr val="000000"/>
                </a:solidFill>
                <a:latin typeface="Archivo Narrow"/>
                <a:ea typeface="Archivo Narrow"/>
                <a:cs typeface="Archivo Narrow"/>
                <a:sym typeface="Archivo Narrow"/>
              </a:rPr>
              <a:t>Este proceso se denomina paso de parámetros porque el valor se pasa desde fuera del método hacia dentro. Un argumento puede ser cualquier tipo de expresión, por lo que si tiene una variable de cadena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7645640" y="1224251"/>
            <a:ext cx="3039814"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Operadores</a:t>
            </a:r>
          </a:p>
        </p:txBody>
      </p:sp>
      <p:sp>
        <p:nvSpPr>
          <p:cNvPr id="4" name="TextBox 4"/>
          <p:cNvSpPr txBox="1"/>
          <p:nvPr/>
        </p:nvSpPr>
        <p:spPr>
          <a:xfrm>
            <a:off x="2349197" y="2277867"/>
            <a:ext cx="14190432" cy="4790440"/>
          </a:xfrm>
          <a:prstGeom prst="rect">
            <a:avLst/>
          </a:prstGeom>
        </p:spPr>
        <p:txBody>
          <a:bodyPr lIns="0" tIns="0" rIns="0" bIns="0" rtlCol="0" anchor="t">
            <a:spAutoFit/>
          </a:bodyPr>
          <a:lstStyle/>
          <a:p>
            <a:pPr algn="just">
              <a:lnSpc>
                <a:spcPts val="4759"/>
              </a:lnSpc>
            </a:pPr>
            <a:r>
              <a:rPr lang="en-US" sz="3399" b="1">
                <a:solidFill>
                  <a:srgbClr val="000000"/>
                </a:solidFill>
                <a:latin typeface="Archivo Narrow Bold"/>
                <a:ea typeface="Archivo Narrow Bold"/>
                <a:cs typeface="Archivo Narrow Bold"/>
                <a:sym typeface="Archivo Narrow Bold"/>
              </a:rPr>
              <a:t>Operadores logico</a:t>
            </a:r>
          </a:p>
          <a:p>
            <a:pPr algn="just">
              <a:lnSpc>
                <a:spcPts val="4759"/>
              </a:lnSpc>
            </a:pPr>
            <a:r>
              <a:rPr lang="en-US" sz="3399">
                <a:solidFill>
                  <a:srgbClr val="000000"/>
                </a:solidFill>
                <a:latin typeface="Archivo Narrow"/>
                <a:ea typeface="Archivo Narrow"/>
                <a:cs typeface="Archivo Narrow"/>
                <a:sym typeface="Archivo Narrow"/>
              </a:rPr>
              <a:t>Un operador lógico es un símbolo que se utiliza para combinar o invertir valores booleanos (true o false).</a:t>
            </a:r>
          </a:p>
          <a:p>
            <a:pPr marL="734059" lvl="1" indent="-367030" algn="just">
              <a:lnSpc>
                <a:spcPts val="4759"/>
              </a:lnSpc>
              <a:buFont typeface="Arial"/>
              <a:buChar char="•"/>
            </a:pPr>
            <a:r>
              <a:rPr lang="en-US" sz="3399">
                <a:solidFill>
                  <a:srgbClr val="000000"/>
                </a:solidFill>
                <a:latin typeface="Archivo Narrow"/>
                <a:ea typeface="Archivo Narrow"/>
                <a:cs typeface="Archivo Narrow"/>
                <a:sym typeface="Archivo Narrow"/>
              </a:rPr>
              <a:t>&amp;&amp; → AND (y): verdadero solo si ambas expresiones son verdaderas.</a:t>
            </a:r>
          </a:p>
          <a:p>
            <a:pPr marL="734059" lvl="1" indent="-367030" algn="just">
              <a:lnSpc>
                <a:spcPts val="4759"/>
              </a:lnSpc>
              <a:buFont typeface="Arial"/>
              <a:buChar char="•"/>
            </a:pPr>
            <a:r>
              <a:rPr lang="en-US" sz="3399">
                <a:solidFill>
                  <a:srgbClr val="000000"/>
                </a:solidFill>
                <a:latin typeface="Archivo Narrow"/>
                <a:ea typeface="Archivo Narrow"/>
                <a:cs typeface="Archivo Narrow"/>
                <a:sym typeface="Archivo Narrow"/>
              </a:rPr>
              <a:t>|| → OR (o): verdadero si al menos una expresión es verdadera.</a:t>
            </a:r>
          </a:p>
          <a:p>
            <a:pPr marL="734059" lvl="1" indent="-367030" algn="just">
              <a:lnSpc>
                <a:spcPts val="4759"/>
              </a:lnSpc>
              <a:buFont typeface="Arial"/>
              <a:buChar char="•"/>
            </a:pPr>
            <a:r>
              <a:rPr lang="en-US" sz="3399">
                <a:solidFill>
                  <a:srgbClr val="000000"/>
                </a:solidFill>
                <a:latin typeface="Archivo Narrow"/>
                <a:ea typeface="Archivo Narrow"/>
                <a:cs typeface="Archivo Narrow"/>
                <a:sym typeface="Archivo Narrow"/>
              </a:rPr>
              <a:t>! → NOT (no): invierte el valor de la expresión.</a:t>
            </a:r>
          </a:p>
          <a:p>
            <a:pPr algn="just">
              <a:lnSpc>
                <a:spcPts val="4759"/>
              </a:lnSpc>
            </a:pPr>
            <a:endParaRPr lang="en-US" sz="3399">
              <a:solidFill>
                <a:srgbClr val="000000"/>
              </a:solidFill>
              <a:latin typeface="Archivo Narrow"/>
              <a:ea typeface="Archivo Narrow"/>
              <a:cs typeface="Archivo Narrow"/>
              <a:sym typeface="Archivo Narrow"/>
            </a:endParaRPr>
          </a:p>
          <a:p>
            <a:pPr algn="just">
              <a:lnSpc>
                <a:spcPts val="4759"/>
              </a:lnSpc>
            </a:pPr>
            <a:endParaRPr lang="en-US" sz="3399">
              <a:solidFill>
                <a:srgbClr val="000000"/>
              </a:solidFill>
              <a:latin typeface="Archivo Narrow"/>
              <a:ea typeface="Archivo Narrow"/>
              <a:cs typeface="Archivo Narrow"/>
              <a:sym typeface="Archivo Narro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4137179" y="4482360"/>
            <a:ext cx="10056737" cy="2251835"/>
          </a:xfrm>
          <a:custGeom>
            <a:avLst/>
            <a:gdLst/>
            <a:ahLst/>
            <a:cxnLst/>
            <a:rect l="l" t="t" r="r" b="b"/>
            <a:pathLst>
              <a:path w="10056737" h="2251835">
                <a:moveTo>
                  <a:pt x="0" y="0"/>
                </a:moveTo>
                <a:lnTo>
                  <a:pt x="10056737" y="0"/>
                </a:lnTo>
                <a:lnTo>
                  <a:pt x="10056737" y="2251834"/>
                </a:lnTo>
                <a:lnTo>
                  <a:pt x="0" y="2251834"/>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7645640" y="1224251"/>
            <a:ext cx="3098560" cy="906145"/>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Operadores</a:t>
            </a:r>
            <a:endParaRPr lang="en-US" sz="5199" b="1" dirty="0">
              <a:solidFill>
                <a:srgbClr val="000000"/>
              </a:solidFill>
              <a:latin typeface="Archivo Narrow Bold"/>
              <a:ea typeface="Archivo Narrow Bold"/>
              <a:cs typeface="Archivo Narrow Bold"/>
              <a:sym typeface="Archivo Narrow Bold"/>
            </a:endParaRPr>
          </a:p>
        </p:txBody>
      </p:sp>
      <p:sp>
        <p:nvSpPr>
          <p:cNvPr id="5" name="TextBox 5"/>
          <p:cNvSpPr txBox="1"/>
          <p:nvPr/>
        </p:nvSpPr>
        <p:spPr>
          <a:xfrm>
            <a:off x="2054839" y="2401808"/>
            <a:ext cx="14190432" cy="1790065"/>
          </a:xfrm>
          <a:prstGeom prst="rect">
            <a:avLst/>
          </a:prstGeom>
        </p:spPr>
        <p:txBody>
          <a:bodyPr lIns="0" tIns="0" rIns="0" bIns="0" rtlCol="0" anchor="t">
            <a:spAutoFit/>
          </a:bodyPr>
          <a:lstStyle/>
          <a:p>
            <a:pPr algn="just">
              <a:lnSpc>
                <a:spcPts val="4759"/>
              </a:lnSpc>
            </a:pPr>
            <a:r>
              <a:rPr lang="en-US" sz="3399" b="1">
                <a:solidFill>
                  <a:srgbClr val="000000"/>
                </a:solidFill>
                <a:latin typeface="Archivo Narrow Bold"/>
                <a:ea typeface="Archivo Narrow Bold"/>
                <a:cs typeface="Archivo Narrow Bold"/>
                <a:sym typeface="Archivo Narrow Bold"/>
              </a:rPr>
              <a:t>Operadores aritméticos</a:t>
            </a:r>
          </a:p>
          <a:p>
            <a:pPr algn="just">
              <a:lnSpc>
                <a:spcPts val="4759"/>
              </a:lnSpc>
            </a:pPr>
            <a:r>
              <a:rPr lang="en-US" sz="3399">
                <a:solidFill>
                  <a:srgbClr val="000000"/>
                </a:solidFill>
                <a:latin typeface="Archivo Narrow"/>
                <a:ea typeface="Archivo Narrow"/>
                <a:cs typeface="Archivo Narrow"/>
                <a:sym typeface="Archivo Narrow"/>
              </a:rPr>
              <a:t>Los operadores son símbolos que representan cálculos simples. Por ejemplo, el operador de suma es +, el de resta es -, el de multiplicación es * y el de división es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5912380" y="4928048"/>
            <a:ext cx="7329023" cy="863690"/>
          </a:xfrm>
          <a:custGeom>
            <a:avLst/>
            <a:gdLst/>
            <a:ahLst/>
            <a:cxnLst/>
            <a:rect l="l" t="t" r="r" b="b"/>
            <a:pathLst>
              <a:path w="7329023" h="863690">
                <a:moveTo>
                  <a:pt x="0" y="0"/>
                </a:moveTo>
                <a:lnTo>
                  <a:pt x="7329023" y="0"/>
                </a:lnTo>
                <a:lnTo>
                  <a:pt x="7329023" y="863689"/>
                </a:lnTo>
                <a:lnTo>
                  <a:pt x="0" y="863689"/>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7645640" y="1224251"/>
            <a:ext cx="3039814"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Operadores</a:t>
            </a:r>
          </a:p>
        </p:txBody>
      </p:sp>
      <p:sp>
        <p:nvSpPr>
          <p:cNvPr id="5" name="TextBox 5"/>
          <p:cNvSpPr txBox="1"/>
          <p:nvPr/>
        </p:nvSpPr>
        <p:spPr>
          <a:xfrm>
            <a:off x="2054839" y="2401808"/>
            <a:ext cx="14190432" cy="1790065"/>
          </a:xfrm>
          <a:prstGeom prst="rect">
            <a:avLst/>
          </a:prstGeom>
        </p:spPr>
        <p:txBody>
          <a:bodyPr lIns="0" tIns="0" rIns="0" bIns="0" rtlCol="0" anchor="t">
            <a:spAutoFit/>
          </a:bodyPr>
          <a:lstStyle/>
          <a:p>
            <a:pPr algn="just">
              <a:lnSpc>
                <a:spcPts val="4759"/>
              </a:lnSpc>
            </a:pPr>
            <a:r>
              <a:rPr lang="en-US" sz="3399" b="1">
                <a:solidFill>
                  <a:srgbClr val="000000"/>
                </a:solidFill>
                <a:latin typeface="Archivo Narrow Bold"/>
                <a:ea typeface="Archivo Narrow Bold"/>
                <a:cs typeface="Archivo Narrow Bold"/>
                <a:sym typeface="Archivo Narrow Bold"/>
              </a:rPr>
              <a:t>Operadores aritméticos (Modulo)</a:t>
            </a:r>
          </a:p>
          <a:p>
            <a:pPr algn="just">
              <a:lnSpc>
                <a:spcPts val="4759"/>
              </a:lnSpc>
            </a:pPr>
            <a:r>
              <a:rPr lang="en-US" sz="3399">
                <a:solidFill>
                  <a:srgbClr val="000000"/>
                </a:solidFill>
                <a:latin typeface="Archivo Narrow"/>
                <a:ea typeface="Archivo Narrow"/>
                <a:cs typeface="Archivo Narrow"/>
                <a:sym typeface="Archivo Narrow"/>
              </a:rPr>
              <a:t>Java también proporciona el operador de módulo (%), que divide dos números y calcula el resto.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4810816" y="5248564"/>
            <a:ext cx="8709463" cy="2812212"/>
          </a:xfrm>
          <a:custGeom>
            <a:avLst/>
            <a:gdLst/>
            <a:ahLst/>
            <a:cxnLst/>
            <a:rect l="l" t="t" r="r" b="b"/>
            <a:pathLst>
              <a:path w="8709463" h="2812212">
                <a:moveTo>
                  <a:pt x="0" y="0"/>
                </a:moveTo>
                <a:lnTo>
                  <a:pt x="8709463" y="0"/>
                </a:lnTo>
                <a:lnTo>
                  <a:pt x="8709463" y="2812212"/>
                </a:lnTo>
                <a:lnTo>
                  <a:pt x="0" y="2812212"/>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7645640" y="1224251"/>
            <a:ext cx="3039814"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Operadores</a:t>
            </a:r>
          </a:p>
        </p:txBody>
      </p:sp>
      <p:sp>
        <p:nvSpPr>
          <p:cNvPr id="5" name="TextBox 5"/>
          <p:cNvSpPr txBox="1"/>
          <p:nvPr/>
        </p:nvSpPr>
        <p:spPr>
          <a:xfrm>
            <a:off x="2070331" y="2054196"/>
            <a:ext cx="14190432" cy="3590290"/>
          </a:xfrm>
          <a:prstGeom prst="rect">
            <a:avLst/>
          </a:prstGeom>
        </p:spPr>
        <p:txBody>
          <a:bodyPr lIns="0" tIns="0" rIns="0" bIns="0" rtlCol="0" anchor="t">
            <a:spAutoFit/>
          </a:bodyPr>
          <a:lstStyle/>
          <a:p>
            <a:pPr algn="just">
              <a:lnSpc>
                <a:spcPts val="4759"/>
              </a:lnSpc>
            </a:pPr>
            <a:r>
              <a:rPr lang="en-US" sz="3399" b="1">
                <a:solidFill>
                  <a:srgbClr val="000000"/>
                </a:solidFill>
                <a:latin typeface="Archivo Narrow Bold"/>
                <a:ea typeface="Archivo Narrow Bold"/>
                <a:cs typeface="Archivo Narrow Bold"/>
                <a:sym typeface="Archivo Narrow Bold"/>
              </a:rPr>
              <a:t>Operadores relacionales</a:t>
            </a:r>
          </a:p>
          <a:p>
            <a:pPr algn="just">
              <a:lnSpc>
                <a:spcPts val="4759"/>
              </a:lnSpc>
            </a:pPr>
            <a:r>
              <a:rPr lang="en-US" sz="3399">
                <a:solidFill>
                  <a:srgbClr val="000000"/>
                </a:solidFill>
                <a:latin typeface="Archivo Narrow"/>
                <a:ea typeface="Archivo Narrow"/>
                <a:cs typeface="Archivo Narrow"/>
                <a:sym typeface="Archivo Narrow"/>
              </a:rPr>
              <a:t>Los operadores relacionales se utilizan para comprobar condiciones como si dos valores son iguales o si uno es mayor que el otro. El resultado de un operador relacional es uno de dos valores especiales: verdadero o falso. Estos valores pertenecen al tipo de dato booleano; de hecho, son los únicos valores booleanos.</a:t>
            </a:r>
          </a:p>
          <a:p>
            <a:pPr algn="just">
              <a:lnSpc>
                <a:spcPts val="4759"/>
              </a:lnSpc>
            </a:pPr>
            <a:endParaRPr lang="en-US" sz="3399">
              <a:solidFill>
                <a:srgbClr val="000000"/>
              </a:solidFill>
              <a:latin typeface="Archivo Narrow"/>
              <a:ea typeface="Archivo Narrow"/>
              <a:cs typeface="Archivo Narrow"/>
              <a:sym typeface="Archivo Narro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7179138" y="1224251"/>
            <a:ext cx="3972818"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Salida de datos</a:t>
            </a:r>
          </a:p>
        </p:txBody>
      </p:sp>
      <p:sp>
        <p:nvSpPr>
          <p:cNvPr id="4" name="TextBox 4"/>
          <p:cNvSpPr txBox="1"/>
          <p:nvPr/>
        </p:nvSpPr>
        <p:spPr>
          <a:xfrm>
            <a:off x="2070331" y="2933700"/>
            <a:ext cx="14190432" cy="3590290"/>
          </a:xfrm>
          <a:prstGeom prst="rect">
            <a:avLst/>
          </a:prstGeom>
        </p:spPr>
        <p:txBody>
          <a:bodyPr lIns="0" tIns="0" rIns="0" bIns="0" rtlCol="0" anchor="t">
            <a:spAutoFit/>
          </a:bodyPr>
          <a:lstStyle/>
          <a:p>
            <a:pPr algn="just">
              <a:lnSpc>
                <a:spcPts val="4759"/>
              </a:lnSpc>
            </a:pPr>
            <a:r>
              <a:rPr lang="en-US" sz="3399" dirty="0">
                <a:solidFill>
                  <a:srgbClr val="000000"/>
                </a:solidFill>
                <a:latin typeface="Archivo Narrow"/>
                <a:ea typeface="Archivo Narrow"/>
                <a:cs typeface="Archivo Narrow"/>
                <a:sym typeface="Archivo Narrow"/>
              </a:rPr>
              <a:t>La </a:t>
            </a:r>
            <a:r>
              <a:rPr lang="en-US" sz="3399" dirty="0" err="1">
                <a:solidFill>
                  <a:srgbClr val="000000"/>
                </a:solidFill>
                <a:latin typeface="Archivo Narrow"/>
                <a:ea typeface="Archivo Narrow"/>
                <a:cs typeface="Archivo Narrow"/>
                <a:sym typeface="Archivo Narrow"/>
              </a:rPr>
              <a:t>salida</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datos</a:t>
            </a:r>
            <a:r>
              <a:rPr lang="en-US" sz="3399" dirty="0">
                <a:solidFill>
                  <a:srgbClr val="000000"/>
                </a:solidFill>
                <a:latin typeface="Archivo Narrow"/>
                <a:ea typeface="Archivo Narrow"/>
                <a:cs typeface="Archivo Narrow"/>
                <a:sym typeface="Archivo Narrow"/>
              </a:rPr>
              <a:t> es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proceso</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mostrar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información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en</a:t>
            </a:r>
            <a:r>
              <a:rPr lang="en-US" sz="3399" dirty="0">
                <a:solidFill>
                  <a:srgbClr val="000000"/>
                </a:solidFill>
                <a:latin typeface="Archivo Narrow"/>
                <a:ea typeface="Archivo Narrow"/>
                <a:cs typeface="Archivo Narrow"/>
                <a:sym typeface="Archivo Narrow"/>
              </a:rPr>
              <a:t> la </a:t>
            </a:r>
            <a:r>
              <a:rPr lang="en-US" sz="3399" dirty="0" err="1">
                <a:solidFill>
                  <a:srgbClr val="000000"/>
                </a:solidFill>
                <a:latin typeface="Archivo Narrow"/>
                <a:ea typeface="Archivo Narrow"/>
                <a:cs typeface="Archivo Narrow"/>
                <a:sym typeface="Archivo Narrow"/>
              </a:rPr>
              <a:t>pantalla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desde</a:t>
            </a:r>
            <a:r>
              <a:rPr lang="en-US" sz="3399" dirty="0">
                <a:solidFill>
                  <a:srgbClr val="000000"/>
                </a:solidFill>
                <a:latin typeface="Archivo Narrow"/>
                <a:ea typeface="Archivo Narrow"/>
                <a:cs typeface="Archivo Narrow"/>
                <a:sym typeface="Archivo Narrow"/>
              </a:rPr>
              <a:t> un </a:t>
            </a:r>
            <a:r>
              <a:rPr lang="en-US" sz="3399" dirty="0" err="1">
                <a:solidFill>
                  <a:srgbClr val="000000"/>
                </a:solidFill>
                <a:latin typeface="Archivo Narrow"/>
                <a:ea typeface="Archivo Narrow"/>
                <a:cs typeface="Archivo Narrow"/>
                <a:sym typeface="Archivo Narrow"/>
              </a:rPr>
              <a:t>programa</a:t>
            </a:r>
            <a:r>
              <a:rPr lang="en-US" sz="3399" dirty="0">
                <a:solidFill>
                  <a:srgbClr val="000000"/>
                </a:solidFill>
                <a:latin typeface="Archivo Narrow"/>
                <a:ea typeface="Archivo Narrow"/>
                <a:cs typeface="Archivo Narrow"/>
                <a:sym typeface="Archivo Narrow"/>
              </a:rPr>
              <a:t>. En Java, se </a:t>
            </a:r>
            <a:r>
              <a:rPr lang="en-US" sz="3399" dirty="0" err="1">
                <a:solidFill>
                  <a:srgbClr val="000000"/>
                </a:solidFill>
                <a:latin typeface="Archivo Narrow"/>
                <a:ea typeface="Archivo Narrow"/>
                <a:cs typeface="Archivo Narrow"/>
                <a:sym typeface="Archivo Narrow"/>
              </a:rPr>
              <a:t>puede</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hacer</a:t>
            </a:r>
            <a:r>
              <a:rPr lang="en-US" sz="3399" dirty="0">
                <a:solidFill>
                  <a:srgbClr val="000000"/>
                </a:solidFill>
                <a:latin typeface="Archivo Narrow"/>
                <a:ea typeface="Archivo Narrow"/>
                <a:cs typeface="Archivo Narrow"/>
                <a:sym typeface="Archivo Narrow"/>
              </a:rPr>
              <a:t> con:</a:t>
            </a:r>
          </a:p>
          <a:p>
            <a:pPr marL="734059" lvl="1" indent="-367030" algn="just">
              <a:lnSpc>
                <a:spcPts val="4759"/>
              </a:lnSpc>
              <a:buFont typeface="Arial"/>
              <a:buChar char="•"/>
            </a:pPr>
            <a:r>
              <a:rPr lang="en-US" sz="3399" dirty="0" err="1">
                <a:solidFill>
                  <a:srgbClr val="000000"/>
                </a:solidFill>
                <a:latin typeface="Archivo Narrow"/>
                <a:ea typeface="Archivo Narrow"/>
                <a:cs typeface="Archivo Narrow"/>
                <a:sym typeface="Archivo Narrow"/>
              </a:rPr>
              <a:t>System.out.print</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muestra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datos</a:t>
            </a:r>
            <a:r>
              <a:rPr lang="en-US" sz="3399" dirty="0">
                <a:solidFill>
                  <a:srgbClr val="000000"/>
                </a:solidFill>
                <a:latin typeface="Archivo Narrow"/>
                <a:ea typeface="Archivo Narrow"/>
                <a:cs typeface="Archivo Narrow"/>
                <a:sym typeface="Archivo Narrow"/>
              </a:rPr>
              <a:t> sin </a:t>
            </a:r>
            <a:r>
              <a:rPr lang="en-US" sz="3399" dirty="0" err="1">
                <a:solidFill>
                  <a:srgbClr val="000000"/>
                </a:solidFill>
                <a:latin typeface="Archivo Narrow"/>
                <a:ea typeface="Archivo Narrow"/>
                <a:cs typeface="Archivo Narrow"/>
                <a:sym typeface="Archivo Narrow"/>
              </a:rPr>
              <a:t>salto</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línea</a:t>
            </a:r>
            <a:r>
              <a:rPr lang="en-US" sz="3399" dirty="0">
                <a:solidFill>
                  <a:srgbClr val="000000"/>
                </a:solidFill>
                <a:latin typeface="Archivo Narrow"/>
                <a:ea typeface="Archivo Narrow"/>
                <a:cs typeface="Archivo Narrow"/>
                <a:sym typeface="Archivo Narrow"/>
              </a:rPr>
              <a:t>.</a:t>
            </a:r>
          </a:p>
          <a:p>
            <a:pPr marL="734059" lvl="1" indent="-367030" algn="just">
              <a:lnSpc>
                <a:spcPts val="4759"/>
              </a:lnSpc>
              <a:buFont typeface="Arial"/>
              <a:buChar char="•"/>
            </a:pPr>
            <a:r>
              <a:rPr lang="en-US" sz="3399" dirty="0" err="1">
                <a:solidFill>
                  <a:srgbClr val="000000"/>
                </a:solidFill>
                <a:latin typeface="Archivo Narrow"/>
                <a:ea typeface="Archivo Narrow"/>
                <a:cs typeface="Archivo Narrow"/>
                <a:sym typeface="Archivo Narrow"/>
              </a:rPr>
              <a:t>System.out.println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muestra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datos</a:t>
            </a:r>
            <a:r>
              <a:rPr lang="en-US" sz="3399" dirty="0">
                <a:solidFill>
                  <a:srgbClr val="000000"/>
                </a:solidFill>
                <a:latin typeface="Archivo Narrow"/>
                <a:ea typeface="Archivo Narrow"/>
                <a:cs typeface="Archivo Narrow"/>
                <a:sym typeface="Archivo Narrow"/>
              </a:rPr>
              <a:t> con </a:t>
            </a:r>
            <a:r>
              <a:rPr lang="en-US" sz="3399" dirty="0" err="1">
                <a:solidFill>
                  <a:srgbClr val="000000"/>
                </a:solidFill>
                <a:latin typeface="Archivo Narrow"/>
                <a:ea typeface="Archivo Narrow"/>
                <a:cs typeface="Archivo Narrow"/>
                <a:sym typeface="Archivo Narrow"/>
              </a:rPr>
              <a:t>salto</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línea</a:t>
            </a:r>
            <a:r>
              <a:rPr lang="en-US" sz="3399" dirty="0">
                <a:solidFill>
                  <a:srgbClr val="000000"/>
                </a:solidFill>
                <a:latin typeface="Archivo Narrow"/>
                <a:ea typeface="Archivo Narrow"/>
                <a:cs typeface="Archivo Narrow"/>
                <a:sym typeface="Archivo Narrow"/>
              </a:rPr>
              <a:t>.</a:t>
            </a:r>
          </a:p>
          <a:p>
            <a:pPr marL="734059" lvl="1" indent="-367030" algn="just">
              <a:lnSpc>
                <a:spcPts val="4759"/>
              </a:lnSpc>
              <a:buFont typeface="Arial"/>
              <a:buChar char="•"/>
            </a:pPr>
            <a:r>
              <a:rPr lang="en-US" sz="3399" dirty="0" err="1">
                <a:solidFill>
                  <a:srgbClr val="000000"/>
                </a:solidFill>
                <a:latin typeface="Archivo Narrow"/>
                <a:ea typeface="Archivo Narrow"/>
                <a:cs typeface="Archivo Narrow"/>
                <a:sym typeface="Archivo Narrow"/>
              </a:rPr>
              <a:t>System.out.printf</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muestra</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datos</a:t>
            </a:r>
            <a:r>
              <a:rPr lang="en-US" sz="3399" dirty="0">
                <a:solidFill>
                  <a:srgbClr val="000000"/>
                </a:solidFill>
                <a:latin typeface="Archivo Narrow"/>
                <a:ea typeface="Archivo Narrow"/>
                <a:cs typeface="Archivo Narrow"/>
                <a:sym typeface="Archivo Narrow"/>
              </a:rPr>
              <a:t> con </a:t>
            </a:r>
            <a:r>
              <a:rPr lang="en-US" sz="3399" dirty="0" err="1">
                <a:solidFill>
                  <a:srgbClr val="000000"/>
                </a:solidFill>
                <a:latin typeface="Archivo Narrow"/>
                <a:ea typeface="Archivo Narrow"/>
                <a:cs typeface="Archivo Narrow"/>
                <a:sym typeface="Archivo Narrow"/>
              </a:rPr>
              <a:t>formato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personalizado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por</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ejemplo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controlando</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el</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número</a:t>
            </a:r>
            <a:r>
              <a:rPr lang="en-US" sz="3399" dirty="0">
                <a:solidFill>
                  <a:srgbClr val="000000"/>
                </a:solidFill>
                <a:latin typeface="Archivo Narrow"/>
                <a:ea typeface="Archivo Narrow"/>
                <a:cs typeface="Archivo Narrow"/>
                <a:sym typeface="Archivo Narrow"/>
              </a:rPr>
              <a:t> de </a:t>
            </a:r>
            <a:r>
              <a:rPr lang="en-US" sz="3399" dirty="0" err="1">
                <a:solidFill>
                  <a:srgbClr val="000000"/>
                </a:solidFill>
                <a:latin typeface="Archivo Narrow"/>
                <a:ea typeface="Archivo Narrow"/>
                <a:cs typeface="Archivo Narrow"/>
                <a:sym typeface="Archivo Narrow"/>
              </a:rPr>
              <a:t>decimales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en</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valores</a:t>
            </a:r>
            <a:r>
              <a:rPr lang="en-US" sz="3399" dirty="0">
                <a:solidFill>
                  <a:srgbClr val="000000"/>
                </a:solidFill>
                <a:latin typeface="Archivo Narrow"/>
                <a:ea typeface="Archivo Narrow"/>
                <a:cs typeface="Archivo Narrow"/>
                <a:sym typeface="Archivo Narrow"/>
              </a:rPr>
              <a:t> </a:t>
            </a:r>
            <a:r>
              <a:rPr lang="en-US" sz="3399" dirty="0" err="1">
                <a:solidFill>
                  <a:srgbClr val="000000"/>
                </a:solidFill>
                <a:latin typeface="Archivo Narrow"/>
                <a:ea typeface="Archivo Narrow"/>
                <a:cs typeface="Archivo Narrow"/>
                <a:sym typeface="Archivo Narrow"/>
              </a:rPr>
              <a:t>numéricos</a:t>
            </a:r>
            <a:r>
              <a:rPr lang="en-US" sz="3399" dirty="0">
                <a:solidFill>
                  <a:srgbClr val="000000"/>
                </a:solidFill>
                <a:latin typeface="Archivo Narrow"/>
                <a:ea typeface="Archivo Narrow"/>
                <a:cs typeface="Archivo Narrow"/>
                <a:sym typeface="Archivo Narrow"/>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5054203" y="3476626"/>
            <a:ext cx="8179594" cy="3152773"/>
          </a:xfrm>
          <a:prstGeom prst="rect">
            <a:avLst/>
          </a:prstGeom>
        </p:spPr>
        <p:txBody>
          <a:bodyPr lIns="0" tIns="0" rIns="0" bIns="0" rtlCol="0" anchor="t">
            <a:spAutoFit/>
          </a:bodyPr>
          <a:lstStyle/>
          <a:p>
            <a:pPr algn="ctr">
              <a:lnSpc>
                <a:spcPts val="12600"/>
              </a:lnSpc>
            </a:pPr>
            <a:r>
              <a:rPr lang="en-US" sz="9000" b="1">
                <a:solidFill>
                  <a:srgbClr val="1800AD"/>
                </a:solidFill>
                <a:latin typeface="Archivo Narrow Bold"/>
                <a:ea typeface="Archivo Narrow Bold"/>
                <a:cs typeface="Archivo Narrow Bold"/>
                <a:sym typeface="Archivo Narrow Bold"/>
              </a:rPr>
              <a:t>2.5 Traducción de </a:t>
            </a:r>
          </a:p>
          <a:p>
            <a:pPr algn="ctr">
              <a:lnSpc>
                <a:spcPts val="12600"/>
              </a:lnSpc>
            </a:pPr>
            <a:r>
              <a:rPr lang="en-US" sz="9000" b="1">
                <a:solidFill>
                  <a:srgbClr val="1800AD"/>
                </a:solidFill>
                <a:latin typeface="Archivo Narrow Bold"/>
                <a:ea typeface="Archivo Narrow Bold"/>
                <a:cs typeface="Archivo Narrow Bold"/>
                <a:sym typeface="Archivo Narrow Bold"/>
              </a:rPr>
              <a:t>un programa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4" name="TextBox 4"/>
          <p:cNvSpPr txBox="1"/>
          <p:nvPr/>
        </p:nvSpPr>
        <p:spPr>
          <a:xfrm>
            <a:off x="2587545" y="1890049"/>
            <a:ext cx="5658148"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Lenguaje de alto nivel</a:t>
            </a:r>
          </a:p>
        </p:txBody>
      </p:sp>
      <p:sp>
        <p:nvSpPr>
          <p:cNvPr id="5" name="TextBox 5"/>
          <p:cNvSpPr txBox="1"/>
          <p:nvPr/>
        </p:nvSpPr>
        <p:spPr>
          <a:xfrm>
            <a:off x="6219130" y="911471"/>
            <a:ext cx="5658148" cy="906145"/>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Tipos</a:t>
            </a:r>
            <a:r>
              <a:rPr lang="en-US" sz="5199" b="1" dirty="0">
                <a:solidFill>
                  <a:srgbClr val="000000"/>
                </a:solidFill>
                <a:latin typeface="Archivo Narrow Bold"/>
                <a:ea typeface="Archivo Narrow Bold"/>
                <a:cs typeface="Archivo Narrow Bold"/>
                <a:sym typeface="Archivo Narrow Bold"/>
              </a:rPr>
              <a:t> de </a:t>
            </a:r>
            <a:r>
              <a:rPr lang="en-US" sz="5199" b="1" dirty="0" err="1">
                <a:solidFill>
                  <a:srgbClr val="000000"/>
                </a:solidFill>
                <a:latin typeface="Archivo Narrow Bold"/>
                <a:ea typeface="Archivo Narrow Bold"/>
                <a:cs typeface="Archivo Narrow Bold"/>
                <a:sym typeface="Archivo Narrow Bold"/>
              </a:rPr>
              <a:t>lenguaje</a:t>
            </a:r>
            <a:endParaRPr lang="en-US" sz="5199" b="1" dirty="0">
              <a:solidFill>
                <a:srgbClr val="000000"/>
              </a:solidFill>
              <a:latin typeface="Archivo Narrow Bold"/>
              <a:ea typeface="Archivo Narrow Bold"/>
              <a:cs typeface="Archivo Narrow Bold"/>
              <a:sym typeface="Archivo Narrow Bold"/>
            </a:endParaRPr>
          </a:p>
        </p:txBody>
      </p:sp>
      <p:sp>
        <p:nvSpPr>
          <p:cNvPr id="6" name="TextBox 6"/>
          <p:cNvSpPr txBox="1"/>
          <p:nvPr/>
        </p:nvSpPr>
        <p:spPr>
          <a:xfrm>
            <a:off x="10125029" y="1890049"/>
            <a:ext cx="5808613"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Lenguaje de bajo nivel</a:t>
            </a:r>
          </a:p>
        </p:txBody>
      </p:sp>
      <p:pic>
        <p:nvPicPr>
          <p:cNvPr id="8" name="Imagen 7" descr="Icono&#10;&#10;El contenido generado por IA puede ser incorrecto.">
            <a:extLst>
              <a:ext uri="{FF2B5EF4-FFF2-40B4-BE49-F238E27FC236}">
                <a16:creationId xmlns:a16="http://schemas.microsoft.com/office/drawing/2014/main" id="{AEA42598-ADCA-F5A0-D5D2-CA8F2102DCD2}"/>
              </a:ext>
            </a:extLst>
          </p:cNvPr>
          <p:cNvPicPr>
            <a:picLocks noChangeAspect="1"/>
          </p:cNvPicPr>
          <p:nvPr/>
        </p:nvPicPr>
        <p:blipFill>
          <a:blip r:embed="rId3" cstate="print">
            <a:extLst>
              <a:ext uri="{28A0092B-C50C-407E-A947-70E740481C1C}">
                <a14:useLocalDpi xmlns:a14="http://schemas.microsoft.com/office/drawing/2010/main" val="0"/>
              </a:ext>
            </a:extLst>
          </a:blip>
          <a:srcRect l="30377" t="16327" r="30874" b="16452"/>
          <a:stretch>
            <a:fillRect/>
          </a:stretch>
        </p:blipFill>
        <p:spPr>
          <a:xfrm>
            <a:off x="4921594" y="3793357"/>
            <a:ext cx="990049" cy="966096"/>
          </a:xfrm>
          <a:prstGeom prst="ellipse">
            <a:avLst/>
          </a:prstGeom>
        </p:spPr>
      </p:pic>
      <p:grpSp>
        <p:nvGrpSpPr>
          <p:cNvPr id="9" name="Grupo 8">
            <a:extLst>
              <a:ext uri="{FF2B5EF4-FFF2-40B4-BE49-F238E27FC236}">
                <a16:creationId xmlns:a16="http://schemas.microsoft.com/office/drawing/2014/main" id="{E432309A-BEA0-0D98-EF10-2BED39CC6F50}"/>
              </a:ext>
            </a:extLst>
          </p:cNvPr>
          <p:cNvGrpSpPr/>
          <p:nvPr/>
        </p:nvGrpSpPr>
        <p:grpSpPr>
          <a:xfrm>
            <a:off x="2540065" y="3793357"/>
            <a:ext cx="6159923" cy="4919604"/>
            <a:chOff x="3358659" y="1789364"/>
            <a:chExt cx="5474682" cy="4039136"/>
          </a:xfrm>
        </p:grpSpPr>
        <p:pic>
          <p:nvPicPr>
            <p:cNvPr id="10" name="Imagen 9">
              <a:extLst>
                <a:ext uri="{FF2B5EF4-FFF2-40B4-BE49-F238E27FC236}">
                  <a16:creationId xmlns:a16="http://schemas.microsoft.com/office/drawing/2014/main" id="{231B11BB-8806-497C-2FC9-10B681CAE6AB}"/>
                </a:ext>
              </a:extLst>
            </p:cNvPr>
            <p:cNvPicPr>
              <a:picLocks noChangeAspect="1"/>
            </p:cNvPicPr>
            <p:nvPr/>
          </p:nvPicPr>
          <p:blipFill>
            <a:blip r:embed="rId4"/>
            <a:stretch>
              <a:fillRect/>
            </a:stretch>
          </p:blipFill>
          <p:spPr>
            <a:xfrm>
              <a:off x="3358659" y="1789364"/>
              <a:ext cx="5474682" cy="1420491"/>
            </a:xfrm>
            <a:prstGeom prst="rect">
              <a:avLst/>
            </a:prstGeom>
          </p:spPr>
        </p:pic>
        <p:pic>
          <p:nvPicPr>
            <p:cNvPr id="11" name="Picture 2" descr="Java, logo, logos icon - Free download on Iconfinder">
              <a:extLst>
                <a:ext uri="{FF2B5EF4-FFF2-40B4-BE49-F238E27FC236}">
                  <a16:creationId xmlns:a16="http://schemas.microsoft.com/office/drawing/2014/main" id="{CF18C068-E951-D7E0-ACED-758A793DC3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1922" y="3072715"/>
              <a:ext cx="956986" cy="10123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1F91CB41-113C-0E13-8FD0-B4450620C7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23242" y="3106144"/>
              <a:ext cx="945515" cy="9455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 Logo PNG para descargar gratis">
              <a:extLst>
                <a:ext uri="{FF2B5EF4-FFF2-40B4-BE49-F238E27FC236}">
                  <a16:creationId xmlns:a16="http://schemas.microsoft.com/office/drawing/2014/main" id="{99348F5E-FC86-75D1-D5B1-53BC95E44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7645" y="2957199"/>
              <a:ext cx="1243403" cy="12434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789B55DA-5189-6B7B-0542-C6004E27B5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3747" y="4002644"/>
              <a:ext cx="858989" cy="9668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a:extLst>
                <a:ext uri="{FF2B5EF4-FFF2-40B4-BE49-F238E27FC236}">
                  <a16:creationId xmlns:a16="http://schemas.microsoft.com/office/drawing/2014/main" id="{53799091-BC4C-FA51-EAE0-0998C990CF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0733" y="4085088"/>
              <a:ext cx="737589" cy="7382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a:extLst>
                <a:ext uri="{FF2B5EF4-FFF2-40B4-BE49-F238E27FC236}">
                  <a16:creationId xmlns:a16="http://schemas.microsoft.com/office/drawing/2014/main" id="{84E1BFED-7CED-B2AF-BABC-C41C9DB4355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72240" y="4969510"/>
              <a:ext cx="858990" cy="85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Imagen 17" descr="Icono&#10;&#10;El contenido generado por IA puede ser incorrecto.">
            <a:extLst>
              <a:ext uri="{FF2B5EF4-FFF2-40B4-BE49-F238E27FC236}">
                <a16:creationId xmlns:a16="http://schemas.microsoft.com/office/drawing/2014/main" id="{EE303000-F00D-2D0E-0050-5FD3F6199D65}"/>
              </a:ext>
            </a:extLst>
          </p:cNvPr>
          <p:cNvPicPr>
            <a:picLocks noChangeAspect="1"/>
          </p:cNvPicPr>
          <p:nvPr/>
        </p:nvPicPr>
        <p:blipFill>
          <a:blip r:embed="rId3" cstate="print">
            <a:extLst>
              <a:ext uri="{28A0092B-C50C-407E-A947-70E740481C1C}">
                <a14:useLocalDpi xmlns:a14="http://schemas.microsoft.com/office/drawing/2010/main" val="0"/>
              </a:ext>
            </a:extLst>
          </a:blip>
          <a:srcRect l="30377" t="16327" r="30874" b="16452"/>
          <a:stretch>
            <a:fillRect/>
          </a:stretch>
        </p:blipFill>
        <p:spPr>
          <a:xfrm>
            <a:off x="12534310" y="3716488"/>
            <a:ext cx="990049" cy="966096"/>
          </a:xfrm>
          <a:prstGeom prst="ellipse">
            <a:avLst/>
          </a:prstGeom>
        </p:spPr>
      </p:pic>
      <p:pic>
        <p:nvPicPr>
          <p:cNvPr id="17" name="Imagen 16">
            <a:extLst>
              <a:ext uri="{FF2B5EF4-FFF2-40B4-BE49-F238E27FC236}">
                <a16:creationId xmlns:a16="http://schemas.microsoft.com/office/drawing/2014/main" id="{3FC870F9-C960-82FC-D148-BD8E8C9E6DBD}"/>
              </a:ext>
            </a:extLst>
          </p:cNvPr>
          <p:cNvPicPr>
            <a:picLocks noChangeAspect="1"/>
          </p:cNvPicPr>
          <p:nvPr/>
        </p:nvPicPr>
        <p:blipFill>
          <a:blip r:embed="rId11"/>
          <a:stretch>
            <a:fillRect/>
          </a:stretch>
        </p:blipFill>
        <p:spPr>
          <a:xfrm>
            <a:off x="9885338" y="3647470"/>
            <a:ext cx="6287963" cy="401925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nextCondLst>
                <p:cond evt="onClick" delay="0">
                  <p:tgtEl>
                    <p:spTgt spid="8"/>
                  </p:tgtEl>
                </p:cond>
              </p:nextCondLst>
            </p:seq>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nextCondLst>
                <p:cond evt="onClick" delay="0">
                  <p:tgtEl>
                    <p:spTgt spid="18"/>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4" name="TextBox 4"/>
          <p:cNvSpPr txBox="1"/>
          <p:nvPr/>
        </p:nvSpPr>
        <p:spPr>
          <a:xfrm>
            <a:off x="1955512" y="3211411"/>
            <a:ext cx="4231425" cy="1823576"/>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Tipado</a:t>
            </a:r>
            <a:r>
              <a:rPr lang="en-US" sz="5199" b="1" dirty="0">
                <a:solidFill>
                  <a:srgbClr val="000000"/>
                </a:solidFill>
                <a:latin typeface="Archivo Narrow Bold"/>
                <a:ea typeface="Archivo Narrow Bold"/>
                <a:cs typeface="Archivo Narrow Bold"/>
                <a:sym typeface="Archivo Narrow Bold"/>
              </a:rPr>
              <a:t> </a:t>
            </a:r>
          </a:p>
          <a:p>
            <a:pPr algn="ctr">
              <a:lnSpc>
                <a:spcPts val="7279"/>
              </a:lnSpc>
            </a:pPr>
            <a:r>
              <a:rPr lang="en-US" sz="5199" b="1" dirty="0" err="1">
                <a:solidFill>
                  <a:srgbClr val="000000"/>
                </a:solidFill>
                <a:latin typeface="Archivo Narrow Bold"/>
                <a:ea typeface="Archivo Narrow Bold"/>
                <a:cs typeface="Archivo Narrow Bold"/>
                <a:sym typeface="Archivo Narrow Bold"/>
              </a:rPr>
              <a:t>fuerte</a:t>
            </a:r>
            <a:endParaRPr lang="en-US" sz="5199" b="1" dirty="0">
              <a:solidFill>
                <a:srgbClr val="000000"/>
              </a:solidFill>
              <a:latin typeface="Archivo Narrow Bold"/>
              <a:ea typeface="Archivo Narrow Bold"/>
              <a:cs typeface="Archivo Narrow Bold"/>
              <a:sym typeface="Archivo Narrow Bold"/>
            </a:endParaRPr>
          </a:p>
        </p:txBody>
      </p:sp>
      <p:sp>
        <p:nvSpPr>
          <p:cNvPr id="5" name="TextBox 5"/>
          <p:cNvSpPr txBox="1"/>
          <p:nvPr/>
        </p:nvSpPr>
        <p:spPr>
          <a:xfrm>
            <a:off x="6717548" y="914400"/>
            <a:ext cx="4895999" cy="906145"/>
          </a:xfrm>
          <a:prstGeom prst="rect">
            <a:avLst/>
          </a:prstGeom>
        </p:spPr>
        <p:txBody>
          <a:bodyPr lIns="0" tIns="0" rIns="0" bIns="0" rtlCol="0" anchor="t">
            <a:spAutoFit/>
          </a:bodyPr>
          <a:lstStyle/>
          <a:p>
            <a:pPr algn="ctr">
              <a:lnSpc>
                <a:spcPts val="7279"/>
              </a:lnSpc>
            </a:pPr>
            <a:r>
              <a:rPr lang="en-US" sz="5199" b="1">
                <a:solidFill>
                  <a:srgbClr val="000000"/>
                </a:solidFill>
                <a:latin typeface="Archivo Narrow Bold"/>
                <a:ea typeface="Archivo Narrow Bold"/>
                <a:cs typeface="Archivo Narrow Bold"/>
                <a:sym typeface="Archivo Narrow Bold"/>
              </a:rPr>
              <a:t>Tipado de lenguaje</a:t>
            </a:r>
          </a:p>
        </p:txBody>
      </p:sp>
      <p:sp>
        <p:nvSpPr>
          <p:cNvPr id="6" name="TextBox 6"/>
          <p:cNvSpPr txBox="1"/>
          <p:nvPr/>
        </p:nvSpPr>
        <p:spPr>
          <a:xfrm>
            <a:off x="5533571" y="3296228"/>
            <a:ext cx="3495460" cy="1823576"/>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Tipado</a:t>
            </a:r>
            <a:r>
              <a:rPr lang="en-US" sz="5199" b="1" dirty="0">
                <a:solidFill>
                  <a:srgbClr val="000000"/>
                </a:solidFill>
                <a:latin typeface="Archivo Narrow Bold"/>
                <a:ea typeface="Archivo Narrow Bold"/>
                <a:cs typeface="Archivo Narrow Bold"/>
                <a:sym typeface="Archivo Narrow Bold"/>
              </a:rPr>
              <a:t> </a:t>
            </a:r>
          </a:p>
          <a:p>
            <a:pPr algn="ctr">
              <a:lnSpc>
                <a:spcPts val="7279"/>
              </a:lnSpc>
            </a:pPr>
            <a:r>
              <a:rPr lang="en-US" sz="5199" b="1" dirty="0" err="1">
                <a:solidFill>
                  <a:srgbClr val="000000"/>
                </a:solidFill>
                <a:latin typeface="Archivo Narrow Bold"/>
                <a:ea typeface="Archivo Narrow Bold"/>
                <a:cs typeface="Archivo Narrow Bold"/>
                <a:sym typeface="Archivo Narrow Bold"/>
              </a:rPr>
              <a:t>débil</a:t>
            </a:r>
            <a:endParaRPr lang="en-US" sz="5199" b="1" dirty="0">
              <a:solidFill>
                <a:srgbClr val="000000"/>
              </a:solidFill>
              <a:latin typeface="Archivo Narrow Bold"/>
              <a:ea typeface="Archivo Narrow Bold"/>
              <a:cs typeface="Archivo Narrow Bold"/>
              <a:sym typeface="Archivo Narrow Bold"/>
            </a:endParaRPr>
          </a:p>
        </p:txBody>
      </p:sp>
      <p:pic>
        <p:nvPicPr>
          <p:cNvPr id="8" name="Imagen 7">
            <a:extLst>
              <a:ext uri="{FF2B5EF4-FFF2-40B4-BE49-F238E27FC236}">
                <a16:creationId xmlns:a16="http://schemas.microsoft.com/office/drawing/2014/main" id="{16AC7DF9-C117-B9E7-AA5D-02A590DC7EB6}"/>
              </a:ext>
            </a:extLst>
          </p:cNvPr>
          <p:cNvPicPr>
            <a:picLocks noChangeAspect="1"/>
          </p:cNvPicPr>
          <p:nvPr/>
        </p:nvPicPr>
        <p:blipFill>
          <a:blip r:embed="rId3"/>
          <a:stretch>
            <a:fillRect/>
          </a:stretch>
        </p:blipFill>
        <p:spPr>
          <a:xfrm>
            <a:off x="1972239" y="6486465"/>
            <a:ext cx="4963950" cy="1650514"/>
          </a:xfrm>
          <a:prstGeom prst="rect">
            <a:avLst/>
          </a:prstGeom>
        </p:spPr>
      </p:pic>
      <p:pic>
        <p:nvPicPr>
          <p:cNvPr id="9" name="Picture 6" descr="X png cruzar png transparente antecedentes 38341441 PNG">
            <a:extLst>
              <a:ext uri="{FF2B5EF4-FFF2-40B4-BE49-F238E27FC236}">
                <a16:creationId xmlns:a16="http://schemas.microsoft.com/office/drawing/2014/main" id="{2C9ADD65-185D-26F7-FBF0-44F920586BC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2" t="12307" r="12449" b="12307"/>
          <a:stretch>
            <a:fillRect/>
          </a:stretch>
        </p:blipFill>
        <p:spPr bwMode="auto">
          <a:xfrm>
            <a:off x="6591077" y="6143768"/>
            <a:ext cx="690224" cy="68539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Icono&#10;&#10;El contenido generado por IA puede ser incorrecto.">
            <a:extLst>
              <a:ext uri="{FF2B5EF4-FFF2-40B4-BE49-F238E27FC236}">
                <a16:creationId xmlns:a16="http://schemas.microsoft.com/office/drawing/2014/main" id="{9D0A21AF-FCE8-B175-85AB-EB78E5F4D72D}"/>
              </a:ext>
            </a:extLst>
          </p:cNvPr>
          <p:cNvPicPr>
            <a:picLocks noChangeAspect="1"/>
          </p:cNvPicPr>
          <p:nvPr/>
        </p:nvPicPr>
        <p:blipFill>
          <a:blip r:embed="rId5" cstate="print">
            <a:extLst>
              <a:ext uri="{28A0092B-C50C-407E-A947-70E740481C1C}">
                <a14:useLocalDpi xmlns:a14="http://schemas.microsoft.com/office/drawing/2010/main" val="0"/>
              </a:ext>
            </a:extLst>
          </a:blip>
          <a:srcRect l="30377" t="16327" r="30874" b="16452"/>
          <a:stretch>
            <a:fillRect/>
          </a:stretch>
        </p:blipFill>
        <p:spPr>
          <a:xfrm>
            <a:off x="3510933" y="5204621"/>
            <a:ext cx="990049" cy="966096"/>
          </a:xfrm>
          <a:prstGeom prst="ellipse">
            <a:avLst/>
          </a:prstGeom>
        </p:spPr>
      </p:pic>
      <p:pic>
        <p:nvPicPr>
          <p:cNvPr id="17" name="Imagen 16" descr="Icono&#10;&#10;El contenido generado por IA puede ser incorrecto.">
            <a:extLst>
              <a:ext uri="{FF2B5EF4-FFF2-40B4-BE49-F238E27FC236}">
                <a16:creationId xmlns:a16="http://schemas.microsoft.com/office/drawing/2014/main" id="{5886736E-98E9-553C-5ADA-05E932271592}"/>
              </a:ext>
            </a:extLst>
          </p:cNvPr>
          <p:cNvPicPr>
            <a:picLocks noChangeAspect="1"/>
          </p:cNvPicPr>
          <p:nvPr/>
        </p:nvPicPr>
        <p:blipFill>
          <a:blip r:embed="rId5" cstate="print">
            <a:extLst>
              <a:ext uri="{28A0092B-C50C-407E-A947-70E740481C1C}">
                <a14:useLocalDpi xmlns:a14="http://schemas.microsoft.com/office/drawing/2010/main" val="0"/>
              </a:ext>
            </a:extLst>
          </a:blip>
          <a:srcRect l="30377" t="16327" r="30874" b="16452"/>
          <a:stretch>
            <a:fillRect/>
          </a:stretch>
        </p:blipFill>
        <p:spPr>
          <a:xfrm>
            <a:off x="6786276" y="5143500"/>
            <a:ext cx="990049" cy="966096"/>
          </a:xfrm>
          <a:prstGeom prst="ellipse">
            <a:avLst/>
          </a:prstGeom>
        </p:spPr>
      </p:pic>
      <p:pic>
        <p:nvPicPr>
          <p:cNvPr id="11" name="Imagen 10">
            <a:extLst>
              <a:ext uri="{FF2B5EF4-FFF2-40B4-BE49-F238E27FC236}">
                <a16:creationId xmlns:a16="http://schemas.microsoft.com/office/drawing/2014/main" id="{CC7672F1-D5DB-D345-ABF3-059C2DB49807}"/>
              </a:ext>
            </a:extLst>
          </p:cNvPr>
          <p:cNvPicPr>
            <a:picLocks noChangeAspect="1"/>
          </p:cNvPicPr>
          <p:nvPr/>
        </p:nvPicPr>
        <p:blipFill>
          <a:blip r:embed="rId6"/>
          <a:stretch>
            <a:fillRect/>
          </a:stretch>
        </p:blipFill>
        <p:spPr>
          <a:xfrm>
            <a:off x="4573350" y="6515272"/>
            <a:ext cx="5110482" cy="1654519"/>
          </a:xfrm>
          <a:prstGeom prst="rect">
            <a:avLst/>
          </a:prstGeom>
        </p:spPr>
      </p:pic>
      <p:pic>
        <p:nvPicPr>
          <p:cNvPr id="12" name="Picture 6" descr="X png cruzar png transparente antecedentes 38341441 PNG">
            <a:extLst>
              <a:ext uri="{FF2B5EF4-FFF2-40B4-BE49-F238E27FC236}">
                <a16:creationId xmlns:a16="http://schemas.microsoft.com/office/drawing/2014/main" id="{E1CF2BF9-7EA0-98BA-4E15-16E7D502531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2" t="12307" r="12449" b="12307"/>
          <a:stretch>
            <a:fillRect/>
          </a:stretch>
        </p:blipFill>
        <p:spPr bwMode="auto">
          <a:xfrm>
            <a:off x="9308683" y="6199524"/>
            <a:ext cx="690224" cy="68539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4">
            <a:extLst>
              <a:ext uri="{FF2B5EF4-FFF2-40B4-BE49-F238E27FC236}">
                <a16:creationId xmlns:a16="http://schemas.microsoft.com/office/drawing/2014/main" id="{DF9633A8-3E24-AA06-CB97-A6E9579C09DC}"/>
              </a:ext>
            </a:extLst>
          </p:cNvPr>
          <p:cNvSpPr txBox="1"/>
          <p:nvPr/>
        </p:nvSpPr>
        <p:spPr>
          <a:xfrm>
            <a:off x="8175436" y="3381045"/>
            <a:ext cx="4895998" cy="1823576"/>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Tipado</a:t>
            </a:r>
            <a:r>
              <a:rPr lang="en-US" sz="5199" b="1" dirty="0">
                <a:solidFill>
                  <a:srgbClr val="000000"/>
                </a:solidFill>
                <a:latin typeface="Archivo Narrow Bold"/>
                <a:ea typeface="Archivo Narrow Bold"/>
                <a:cs typeface="Archivo Narrow Bold"/>
                <a:sym typeface="Archivo Narrow Bold"/>
              </a:rPr>
              <a:t> </a:t>
            </a:r>
          </a:p>
          <a:p>
            <a:pPr algn="ctr">
              <a:lnSpc>
                <a:spcPts val="7279"/>
              </a:lnSpc>
            </a:pPr>
            <a:r>
              <a:rPr lang="en-US" sz="5199" b="1" dirty="0" err="1">
                <a:solidFill>
                  <a:srgbClr val="000000"/>
                </a:solidFill>
                <a:latin typeface="Archivo Narrow Bold"/>
                <a:ea typeface="Archivo Narrow Bold"/>
                <a:cs typeface="Archivo Narrow Bold"/>
                <a:sym typeface="Archivo Narrow Bold"/>
              </a:rPr>
              <a:t>estático</a:t>
            </a:r>
            <a:endParaRPr lang="en-US" sz="5199" b="1" dirty="0">
              <a:solidFill>
                <a:srgbClr val="000000"/>
              </a:solidFill>
              <a:latin typeface="Archivo Narrow Bold"/>
              <a:ea typeface="Archivo Narrow Bold"/>
              <a:cs typeface="Archivo Narrow Bold"/>
              <a:sym typeface="Archivo Narrow Bold"/>
            </a:endParaRPr>
          </a:p>
        </p:txBody>
      </p:sp>
      <p:sp>
        <p:nvSpPr>
          <p:cNvPr id="19" name="TextBox 6">
            <a:extLst>
              <a:ext uri="{FF2B5EF4-FFF2-40B4-BE49-F238E27FC236}">
                <a16:creationId xmlns:a16="http://schemas.microsoft.com/office/drawing/2014/main" id="{49F9FF57-132A-A2B5-73E2-C0C6E175CABF}"/>
              </a:ext>
            </a:extLst>
          </p:cNvPr>
          <p:cNvSpPr txBox="1"/>
          <p:nvPr/>
        </p:nvSpPr>
        <p:spPr>
          <a:xfrm>
            <a:off x="11613547" y="3381045"/>
            <a:ext cx="5068686" cy="1823576"/>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Archivo Narrow Bold"/>
                <a:ea typeface="Archivo Narrow Bold"/>
                <a:cs typeface="Archivo Narrow Bold"/>
                <a:sym typeface="Archivo Narrow Bold"/>
              </a:rPr>
              <a:t>Tipado</a:t>
            </a:r>
            <a:r>
              <a:rPr lang="en-US" sz="5199" b="1" dirty="0">
                <a:solidFill>
                  <a:srgbClr val="000000"/>
                </a:solidFill>
                <a:latin typeface="Archivo Narrow Bold"/>
                <a:ea typeface="Archivo Narrow Bold"/>
                <a:cs typeface="Archivo Narrow Bold"/>
                <a:sym typeface="Archivo Narrow Bold"/>
              </a:rPr>
              <a:t> </a:t>
            </a:r>
          </a:p>
          <a:p>
            <a:pPr algn="ctr">
              <a:lnSpc>
                <a:spcPts val="7279"/>
              </a:lnSpc>
            </a:pPr>
            <a:r>
              <a:rPr lang="en-US" sz="5199" b="1" dirty="0" err="1">
                <a:solidFill>
                  <a:srgbClr val="000000"/>
                </a:solidFill>
                <a:latin typeface="Archivo Narrow Bold"/>
                <a:ea typeface="Archivo Narrow Bold"/>
                <a:cs typeface="Archivo Narrow Bold"/>
                <a:sym typeface="Archivo Narrow Bold"/>
              </a:rPr>
              <a:t>dinámico</a:t>
            </a:r>
            <a:endParaRPr lang="en-US" sz="5199" b="1" dirty="0">
              <a:solidFill>
                <a:srgbClr val="000000"/>
              </a:solidFill>
              <a:latin typeface="Archivo Narrow Bold"/>
              <a:ea typeface="Archivo Narrow Bold"/>
              <a:cs typeface="Archivo Narrow Bold"/>
              <a:sym typeface="Archivo Narrow Bold"/>
            </a:endParaRPr>
          </a:p>
        </p:txBody>
      </p:sp>
      <p:pic>
        <p:nvPicPr>
          <p:cNvPr id="20" name="Imagen 19" descr="Icono&#10;&#10;El contenido generado por IA puede ser incorrecto.">
            <a:extLst>
              <a:ext uri="{FF2B5EF4-FFF2-40B4-BE49-F238E27FC236}">
                <a16:creationId xmlns:a16="http://schemas.microsoft.com/office/drawing/2014/main" id="{0D87F963-FC88-DECF-5E9B-511C63BCA908}"/>
              </a:ext>
            </a:extLst>
          </p:cNvPr>
          <p:cNvPicPr>
            <a:picLocks noChangeAspect="1"/>
          </p:cNvPicPr>
          <p:nvPr/>
        </p:nvPicPr>
        <p:blipFill>
          <a:blip r:embed="rId5" cstate="print">
            <a:extLst>
              <a:ext uri="{28A0092B-C50C-407E-A947-70E740481C1C}">
                <a14:useLocalDpi xmlns:a14="http://schemas.microsoft.com/office/drawing/2010/main" val="0"/>
              </a:ext>
            </a:extLst>
          </a:blip>
          <a:srcRect l="30377" t="16327" r="30874" b="16452"/>
          <a:stretch>
            <a:fillRect/>
          </a:stretch>
        </p:blipFill>
        <p:spPr>
          <a:xfrm>
            <a:off x="10068035" y="5143500"/>
            <a:ext cx="990049" cy="966096"/>
          </a:xfrm>
          <a:prstGeom prst="ellipse">
            <a:avLst/>
          </a:prstGeom>
        </p:spPr>
      </p:pic>
      <p:pic>
        <p:nvPicPr>
          <p:cNvPr id="22" name="Imagen 21">
            <a:extLst>
              <a:ext uri="{FF2B5EF4-FFF2-40B4-BE49-F238E27FC236}">
                <a16:creationId xmlns:a16="http://schemas.microsoft.com/office/drawing/2014/main" id="{99DCFF57-6E8A-5730-4A4D-7FDC89F91245}"/>
              </a:ext>
            </a:extLst>
          </p:cNvPr>
          <p:cNvPicPr>
            <a:picLocks noChangeAspect="1"/>
          </p:cNvPicPr>
          <p:nvPr/>
        </p:nvPicPr>
        <p:blipFill>
          <a:blip r:embed="rId7"/>
          <a:stretch>
            <a:fillRect/>
          </a:stretch>
        </p:blipFill>
        <p:spPr>
          <a:xfrm>
            <a:off x="8121053" y="6322897"/>
            <a:ext cx="4950381" cy="2115495"/>
          </a:xfrm>
          <a:prstGeom prst="rect">
            <a:avLst/>
          </a:prstGeom>
        </p:spPr>
      </p:pic>
      <p:pic>
        <p:nvPicPr>
          <p:cNvPr id="23" name="Picture 6" descr="X png cruzar png transparente antecedentes 38341441 PNG">
            <a:extLst>
              <a:ext uri="{FF2B5EF4-FFF2-40B4-BE49-F238E27FC236}">
                <a16:creationId xmlns:a16="http://schemas.microsoft.com/office/drawing/2014/main" id="{82CBF4ED-3965-C75F-3717-031585A2DB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2" t="12307" r="12449" b="12307"/>
          <a:stretch>
            <a:fillRect/>
          </a:stretch>
        </p:blipFill>
        <p:spPr bwMode="auto">
          <a:xfrm>
            <a:off x="12726322" y="6143768"/>
            <a:ext cx="690224" cy="685393"/>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a:extLst>
              <a:ext uri="{FF2B5EF4-FFF2-40B4-BE49-F238E27FC236}">
                <a16:creationId xmlns:a16="http://schemas.microsoft.com/office/drawing/2014/main" id="{274F63BF-2A37-7A6E-9334-FA2FAE3ED262}"/>
              </a:ext>
            </a:extLst>
          </p:cNvPr>
          <p:cNvPicPr>
            <a:picLocks noChangeAspect="1"/>
          </p:cNvPicPr>
          <p:nvPr/>
        </p:nvPicPr>
        <p:blipFill>
          <a:blip r:embed="rId8"/>
          <a:stretch>
            <a:fillRect/>
          </a:stretch>
        </p:blipFill>
        <p:spPr>
          <a:xfrm>
            <a:off x="12305302" y="6322897"/>
            <a:ext cx="4535253" cy="1692911"/>
          </a:xfrm>
          <a:prstGeom prst="rect">
            <a:avLst/>
          </a:prstGeom>
        </p:spPr>
      </p:pic>
      <p:pic>
        <p:nvPicPr>
          <p:cNvPr id="25" name="Picture 6" descr="X png cruzar png transparente antecedentes 38341441 PNG">
            <a:extLst>
              <a:ext uri="{FF2B5EF4-FFF2-40B4-BE49-F238E27FC236}">
                <a16:creationId xmlns:a16="http://schemas.microsoft.com/office/drawing/2014/main" id="{90A03ADF-328C-8975-342D-D7761A50956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2" t="12307" r="12449" b="12307"/>
          <a:stretch>
            <a:fillRect/>
          </a:stretch>
        </p:blipFill>
        <p:spPr bwMode="auto">
          <a:xfrm>
            <a:off x="16415901" y="6064509"/>
            <a:ext cx="690224" cy="685393"/>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n 25" descr="Icono&#10;&#10;El contenido generado por IA puede ser incorrecto.">
            <a:extLst>
              <a:ext uri="{FF2B5EF4-FFF2-40B4-BE49-F238E27FC236}">
                <a16:creationId xmlns:a16="http://schemas.microsoft.com/office/drawing/2014/main" id="{29ADD651-7EBF-8331-4727-A97B0EB3559D}"/>
              </a:ext>
            </a:extLst>
          </p:cNvPr>
          <p:cNvPicPr>
            <a:picLocks noChangeAspect="1"/>
          </p:cNvPicPr>
          <p:nvPr/>
        </p:nvPicPr>
        <p:blipFill>
          <a:blip r:embed="rId5" cstate="print">
            <a:extLst>
              <a:ext uri="{28A0092B-C50C-407E-A947-70E740481C1C}">
                <a14:useLocalDpi xmlns:a14="http://schemas.microsoft.com/office/drawing/2010/main" val="0"/>
              </a:ext>
            </a:extLst>
          </a:blip>
          <a:srcRect l="30377" t="16327" r="30874" b="16452"/>
          <a:stretch>
            <a:fillRect/>
          </a:stretch>
        </p:blipFill>
        <p:spPr>
          <a:xfrm>
            <a:off x="13837566" y="5177672"/>
            <a:ext cx="990049" cy="966096"/>
          </a:xfrm>
          <a:prstGeom prst="ellipse">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nextCondLst>
                <p:cond evt="onClick" delay="0">
                  <p:tgtEl>
                    <p:spTgt spid="10"/>
                  </p:tgtEl>
                </p:cond>
              </p:nextCondLst>
            </p:seq>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0" restart="whenNotActive" fill="hold" evtFilter="cancelBubble" nodeType="interactiveSeq">
                <p:stCondLst>
                  <p:cond evt="onClick" delay="0">
                    <p:tgtEl>
                      <p:spTgt spid="17"/>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nextCondLst>
                <p:cond evt="onClick" delay="0">
                  <p:tgtEl>
                    <p:spTgt spid="17"/>
                  </p:tgtEl>
                </p:cond>
              </p:nextCondLst>
            </p:seq>
            <p:seq concurrent="1" nextAc="seek">
              <p:cTn id="29" restart="whenNotActive" fill="hold" evtFilter="cancelBubble" nodeType="interactiveSeq">
                <p:stCondLst>
                  <p:cond evt="onClick" delay="0">
                    <p:tgtEl>
                      <p:spTgt spid="12"/>
                    </p:tgtEl>
                  </p:cond>
                </p:stCondLst>
                <p:endSync evt="end" delay="0">
                  <p:rtn val="all"/>
                </p:endSync>
                <p:childTnLst>
                  <p:par>
                    <p:cTn id="30" fill="hold">
                      <p:stCondLst>
                        <p:cond delay="0"/>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38" restart="whenNotActive" fill="hold" evtFilter="cancelBubble" nodeType="interactiveSeq">
                <p:stCondLst>
                  <p:cond evt="onClick" delay="0">
                    <p:tgtEl>
                      <p:spTgt spid="20"/>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nextCondLst>
                <p:cond evt="onClick" delay="0">
                  <p:tgtEl>
                    <p:spTgt spid="20"/>
                  </p:tgtEl>
                </p:cond>
              </p:nextCondLst>
            </p:seq>
            <p:seq concurrent="1" nextAc="seek">
              <p:cTn id="47" restart="whenNotActive" fill="hold" evtFilter="cancelBubble" nodeType="interactiveSeq">
                <p:stCondLst>
                  <p:cond evt="onClick" delay="0">
                    <p:tgtEl>
                      <p:spTgt spid="23"/>
                    </p:tgtEl>
                  </p:cond>
                </p:stCondLst>
                <p:endSync evt="end" delay="0">
                  <p:rtn val="all"/>
                </p:endSync>
                <p:childTnLst>
                  <p:par>
                    <p:cTn id="48" fill="hold">
                      <p:stCondLst>
                        <p:cond delay="0"/>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56" restart="whenNotActive" fill="hold" evtFilter="cancelBubble" nodeType="interactiveSeq">
                <p:stCondLst>
                  <p:cond evt="onClick" delay="0">
                    <p:tgtEl>
                      <p:spTgt spid="26"/>
                    </p:tgtEl>
                  </p:cond>
                </p:stCondLst>
                <p:endSync evt="end" delay="0">
                  <p:rtn val="all"/>
                </p:endSync>
                <p:childTnLst>
                  <p:par>
                    <p:cTn id="57" fill="hold">
                      <p:stCondLst>
                        <p:cond delay="0"/>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childTnLst>
                          </p:cTn>
                        </p:par>
                      </p:childTnLst>
                    </p:cTn>
                  </p:par>
                </p:childTnLst>
              </p:cTn>
              <p:nextCondLst>
                <p:cond evt="onClick" delay="0">
                  <p:tgtEl>
                    <p:spTgt spid="26"/>
                  </p:tgtEl>
                </p:cond>
              </p:nextCondLst>
            </p:seq>
            <p:seq concurrent="1" nextAc="seek">
              <p:cTn id="65" restart="whenNotActive" fill="hold" evtFilter="cancelBubble" nodeType="interactiveSeq">
                <p:stCondLst>
                  <p:cond evt="onClick" delay="0">
                    <p:tgtEl>
                      <p:spTgt spid="25"/>
                    </p:tgtEl>
                  </p:cond>
                </p:stCondLst>
                <p:endSync evt="end" delay="0">
                  <p:rtn val="all"/>
                </p:endSync>
                <p:childTnLst>
                  <p:par>
                    <p:cTn id="66" fill="hold">
                      <p:stCondLst>
                        <p:cond delay="0"/>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25"/>
                                        </p:tgtEl>
                                      </p:cBhvr>
                                    </p:animEffect>
                                    <p:set>
                                      <p:cBhvr>
                                        <p:cTn id="70" dur="1" fill="hold">
                                          <p:stCondLst>
                                            <p:cond delay="499"/>
                                          </p:stCondLst>
                                        </p:cTn>
                                        <p:tgtEl>
                                          <p:spTgt spid="25"/>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4"/>
                                        </p:tgtEl>
                                      </p:cBhvr>
                                    </p:animEffect>
                                    <p:set>
                                      <p:cBhvr>
                                        <p:cTn id="73"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3815961" y="2218910"/>
            <a:ext cx="5992503" cy="1095375"/>
          </a:xfrm>
          <a:prstGeom prst="rect">
            <a:avLst/>
          </a:prstGeom>
        </p:spPr>
        <p:txBody>
          <a:bodyPr lIns="0" tIns="0" rIns="0" bIns="0" rtlCol="0" anchor="t">
            <a:spAutoFit/>
          </a:bodyPr>
          <a:lstStyle/>
          <a:p>
            <a:pPr lvl="1" algn="ctr">
              <a:lnSpc>
                <a:spcPts val="8640"/>
              </a:lnSpc>
              <a:spcBef>
                <a:spcPct val="0"/>
              </a:spcBef>
            </a:pPr>
            <a:r>
              <a:rPr lang="en-US" sz="7200" dirty="0">
                <a:solidFill>
                  <a:srgbClr val="000000"/>
                </a:solidFill>
                <a:latin typeface="Archivo Narrow"/>
                <a:ea typeface="Archivo Narrow"/>
                <a:cs typeface="Archivo Narrow"/>
                <a:sym typeface="Archivo Narrow"/>
              </a:rPr>
              <a:t>Interprete</a:t>
            </a:r>
          </a:p>
        </p:txBody>
      </p:sp>
      <p:sp>
        <p:nvSpPr>
          <p:cNvPr id="4" name="TextBox 4"/>
          <p:cNvSpPr txBox="1"/>
          <p:nvPr/>
        </p:nvSpPr>
        <p:spPr>
          <a:xfrm>
            <a:off x="2524574" y="5537900"/>
            <a:ext cx="7717978" cy="3367186"/>
          </a:xfrm>
          <a:prstGeom prst="rect">
            <a:avLst/>
          </a:prstGeom>
        </p:spPr>
        <p:txBody>
          <a:bodyPr lIns="0" tIns="0" rIns="0" bIns="0" rtlCol="0" anchor="t">
            <a:spAutoFit/>
          </a:bodyPr>
          <a:lstStyle/>
          <a:p>
            <a:pPr marL="0" lvl="0" indent="0" algn="just">
              <a:lnSpc>
                <a:spcPts val="4457"/>
              </a:lnSpc>
              <a:spcBef>
                <a:spcPct val="0"/>
              </a:spcBef>
            </a:pPr>
            <a:r>
              <a:rPr lang="en-US" sz="3183" dirty="0">
                <a:solidFill>
                  <a:srgbClr val="000000"/>
                </a:solidFill>
                <a:latin typeface="Archivo Narrow"/>
                <a:ea typeface="Archivo Narrow"/>
                <a:cs typeface="Archivo Narrow"/>
                <a:sym typeface="Archivo Narrow"/>
              </a:rPr>
              <a:t>H</a:t>
            </a:r>
            <a:r>
              <a:rPr lang="en-US" sz="3183" u="none" strike="noStrike" dirty="0">
                <a:solidFill>
                  <a:srgbClr val="000000"/>
                </a:solidFill>
                <a:latin typeface="Archivo Narrow"/>
                <a:ea typeface="Archivo Narrow"/>
                <a:cs typeface="Archivo Narrow"/>
                <a:sym typeface="Archivo Narrow"/>
              </a:rPr>
              <a:t>ay dos </a:t>
            </a:r>
            <a:r>
              <a:rPr lang="en-US" sz="3183" u="none" strike="noStrike" dirty="0" err="1">
                <a:solidFill>
                  <a:srgbClr val="000000"/>
                </a:solidFill>
                <a:latin typeface="Archivo Narrow"/>
                <a:ea typeface="Archivo Narrow"/>
                <a:cs typeface="Archivo Narrow"/>
                <a:sym typeface="Archivo Narrow"/>
              </a:rPr>
              <a:t>tipos</a:t>
            </a:r>
            <a:r>
              <a:rPr lang="en-US" sz="3183" u="none" strike="noStrike" dirty="0">
                <a:solidFill>
                  <a:srgbClr val="000000"/>
                </a:solidFill>
                <a:latin typeface="Archivo Narrow"/>
                <a:ea typeface="Archivo Narrow"/>
                <a:cs typeface="Archivo Narrow"/>
                <a:sym typeface="Archivo Narrow"/>
              </a:rPr>
              <a:t> de </a:t>
            </a:r>
            <a:r>
              <a:rPr lang="en-US" sz="3183" u="none" strike="noStrike" dirty="0" err="1">
                <a:solidFill>
                  <a:srgbClr val="000000"/>
                </a:solidFill>
                <a:latin typeface="Archivo Narrow"/>
                <a:ea typeface="Archivo Narrow"/>
                <a:cs typeface="Archivo Narrow"/>
                <a:sym typeface="Archivo Narrow"/>
              </a:rPr>
              <a:t>programas</a:t>
            </a:r>
            <a:r>
              <a:rPr lang="en-US" sz="3183" u="none" strike="noStrike" dirty="0">
                <a:solidFill>
                  <a:srgbClr val="000000"/>
                </a:solidFill>
                <a:latin typeface="Archivo Narrow"/>
                <a:ea typeface="Archivo Narrow"/>
                <a:cs typeface="Archivo Narrow"/>
                <a:sym typeface="Archivo Narrow"/>
              </a:rPr>
              <a:t> </a:t>
            </a:r>
            <a:r>
              <a:rPr lang="en-US" sz="3183" u="none" strike="noStrike" dirty="0" err="1">
                <a:solidFill>
                  <a:srgbClr val="000000"/>
                </a:solidFill>
                <a:latin typeface="Archivo Narrow"/>
                <a:ea typeface="Archivo Narrow"/>
                <a:cs typeface="Archivo Narrow"/>
                <a:sym typeface="Archivo Narrow"/>
              </a:rPr>
              <a:t>que</a:t>
            </a:r>
            <a:r>
              <a:rPr lang="en-US" sz="3183" u="none" strike="noStrike" dirty="0">
                <a:solidFill>
                  <a:srgbClr val="000000"/>
                </a:solidFill>
                <a:latin typeface="Archivo Narrow"/>
                <a:ea typeface="Archivo Narrow"/>
                <a:cs typeface="Archivo Narrow"/>
                <a:sym typeface="Archivo Narrow"/>
              </a:rPr>
              <a:t> </a:t>
            </a:r>
            <a:r>
              <a:rPr lang="en-US" sz="3183" u="none" strike="noStrike" dirty="0" err="1">
                <a:solidFill>
                  <a:srgbClr val="000000"/>
                </a:solidFill>
                <a:latin typeface="Archivo Narrow"/>
                <a:ea typeface="Archivo Narrow"/>
                <a:cs typeface="Archivo Narrow"/>
                <a:sym typeface="Archivo Narrow"/>
              </a:rPr>
              <a:t>traducen</a:t>
            </a:r>
            <a:r>
              <a:rPr lang="en-US" sz="3183" u="none" strike="noStrike" dirty="0">
                <a:solidFill>
                  <a:srgbClr val="000000"/>
                </a:solidFill>
                <a:latin typeface="Archivo Narrow"/>
                <a:ea typeface="Archivo Narrow"/>
                <a:cs typeface="Archivo Narrow"/>
                <a:sym typeface="Archivo Narrow"/>
              </a:rPr>
              <a:t> </a:t>
            </a:r>
            <a:r>
              <a:rPr lang="en-US" sz="3183" u="none" strike="noStrike" dirty="0" err="1">
                <a:solidFill>
                  <a:srgbClr val="000000"/>
                </a:solidFill>
                <a:latin typeface="Archivo Narrow"/>
                <a:ea typeface="Archivo Narrow"/>
                <a:cs typeface="Archivo Narrow"/>
                <a:sym typeface="Archivo Narrow"/>
              </a:rPr>
              <a:t>lenguajes</a:t>
            </a:r>
            <a:r>
              <a:rPr lang="en-US" sz="3183" u="none" strike="noStrike" dirty="0">
                <a:solidFill>
                  <a:srgbClr val="000000"/>
                </a:solidFill>
                <a:latin typeface="Archivo Narrow"/>
                <a:ea typeface="Archivo Narrow"/>
                <a:cs typeface="Archivo Narrow"/>
                <a:sym typeface="Archivo Narrow"/>
              </a:rPr>
              <a:t> de alto </a:t>
            </a:r>
            <a:r>
              <a:rPr lang="en-US" sz="3183" u="none" strike="noStrike" dirty="0" err="1">
                <a:solidFill>
                  <a:srgbClr val="000000"/>
                </a:solidFill>
                <a:latin typeface="Archivo Narrow"/>
                <a:ea typeface="Archivo Narrow"/>
                <a:cs typeface="Archivo Narrow"/>
                <a:sym typeface="Archivo Narrow"/>
              </a:rPr>
              <a:t>nivel</a:t>
            </a:r>
            <a:r>
              <a:rPr lang="en-US" sz="3183" u="none" strike="noStrike" dirty="0">
                <a:solidFill>
                  <a:srgbClr val="000000"/>
                </a:solidFill>
                <a:latin typeface="Archivo Narrow"/>
                <a:ea typeface="Archivo Narrow"/>
                <a:cs typeface="Archivo Narrow"/>
                <a:sym typeface="Archivo Narrow"/>
              </a:rPr>
              <a:t> a </a:t>
            </a:r>
            <a:r>
              <a:rPr lang="en-US" sz="3183" u="none" strike="noStrike" dirty="0" err="1">
                <a:solidFill>
                  <a:srgbClr val="000000"/>
                </a:solidFill>
                <a:latin typeface="Archivo Narrow"/>
                <a:ea typeface="Archivo Narrow"/>
                <a:cs typeface="Archivo Narrow"/>
                <a:sym typeface="Archivo Narrow"/>
              </a:rPr>
              <a:t>lenguajes</a:t>
            </a:r>
            <a:r>
              <a:rPr lang="en-US" sz="3183" u="none" strike="noStrike" dirty="0">
                <a:solidFill>
                  <a:srgbClr val="000000"/>
                </a:solidFill>
                <a:latin typeface="Archivo Narrow"/>
                <a:ea typeface="Archivo Narrow"/>
                <a:cs typeface="Archivo Narrow"/>
                <a:sym typeface="Archivo Narrow"/>
              </a:rPr>
              <a:t> de bajo </a:t>
            </a:r>
            <a:r>
              <a:rPr lang="en-US" sz="3183" u="none" strike="noStrike" dirty="0" err="1">
                <a:solidFill>
                  <a:srgbClr val="000000"/>
                </a:solidFill>
                <a:latin typeface="Archivo Narrow"/>
                <a:ea typeface="Archivo Narrow"/>
                <a:cs typeface="Archivo Narrow"/>
                <a:sym typeface="Archivo Narrow"/>
              </a:rPr>
              <a:t>nivel</a:t>
            </a:r>
            <a:r>
              <a:rPr lang="en-US" sz="3183" u="none" strike="noStrike" dirty="0">
                <a:solidFill>
                  <a:srgbClr val="000000"/>
                </a:solidFill>
                <a:latin typeface="Archivo Narrow"/>
                <a:ea typeface="Archivo Narrow"/>
                <a:cs typeface="Archivo Narrow"/>
                <a:sym typeface="Archivo Narrow"/>
              </a:rPr>
              <a:t>: </a:t>
            </a:r>
            <a:r>
              <a:rPr lang="en-US" sz="3183" u="none" strike="noStrike" dirty="0" err="1">
                <a:solidFill>
                  <a:srgbClr val="000000"/>
                </a:solidFill>
                <a:latin typeface="Archivo Narrow"/>
                <a:ea typeface="Archivo Narrow"/>
                <a:cs typeface="Archivo Narrow"/>
                <a:sym typeface="Archivo Narrow"/>
              </a:rPr>
              <a:t>intérpretes</a:t>
            </a:r>
            <a:r>
              <a:rPr lang="en-US" sz="3183" u="none" strike="noStrike" dirty="0">
                <a:solidFill>
                  <a:srgbClr val="000000"/>
                </a:solidFill>
                <a:latin typeface="Archivo Narrow"/>
                <a:ea typeface="Archivo Narrow"/>
                <a:cs typeface="Archivo Narrow"/>
                <a:sym typeface="Archivo Narrow"/>
              </a:rPr>
              <a:t> y </a:t>
            </a:r>
            <a:r>
              <a:rPr lang="en-US" sz="3183" u="none" strike="noStrike" dirty="0" err="1">
                <a:solidFill>
                  <a:srgbClr val="000000"/>
                </a:solidFill>
                <a:latin typeface="Archivo Narrow"/>
                <a:ea typeface="Archivo Narrow"/>
                <a:cs typeface="Archivo Narrow"/>
                <a:sym typeface="Archivo Narrow"/>
              </a:rPr>
              <a:t>compiladores</a:t>
            </a:r>
            <a:r>
              <a:rPr lang="en-US" sz="3183" u="none" strike="noStrike" dirty="0">
                <a:solidFill>
                  <a:srgbClr val="000000"/>
                </a:solidFill>
                <a:latin typeface="Archivo Narrow"/>
                <a:ea typeface="Archivo Narrow"/>
                <a:cs typeface="Archivo Narrow"/>
                <a:sym typeface="Archivo Narrow"/>
              </a:rPr>
              <a:t>. Un </a:t>
            </a:r>
            <a:r>
              <a:rPr lang="en-US" sz="3183" u="none" strike="noStrike" dirty="0" err="1">
                <a:solidFill>
                  <a:srgbClr val="000000"/>
                </a:solidFill>
                <a:latin typeface="Archivo Narrow"/>
                <a:ea typeface="Archivo Narrow"/>
                <a:cs typeface="Archivo Narrow"/>
                <a:sym typeface="Archivo Narrow"/>
              </a:rPr>
              <a:t>intérprete</a:t>
            </a:r>
            <a:r>
              <a:rPr lang="en-US" sz="3183" u="none" strike="noStrike" dirty="0">
                <a:solidFill>
                  <a:srgbClr val="000000"/>
                </a:solidFill>
                <a:latin typeface="Archivo Narrow"/>
                <a:ea typeface="Archivo Narrow"/>
                <a:cs typeface="Archivo Narrow"/>
                <a:sym typeface="Archivo Narrow"/>
              </a:rPr>
              <a:t> lee un </a:t>
            </a:r>
            <a:r>
              <a:rPr lang="en-US" sz="3183" u="none" strike="noStrike" dirty="0" err="1">
                <a:solidFill>
                  <a:srgbClr val="000000"/>
                </a:solidFill>
                <a:latin typeface="Archivo Narrow"/>
                <a:ea typeface="Archivo Narrow"/>
                <a:cs typeface="Archivo Narrow"/>
                <a:sym typeface="Archivo Narrow"/>
              </a:rPr>
              <a:t>programa</a:t>
            </a:r>
            <a:r>
              <a:rPr lang="en-US" sz="3183" u="none" strike="noStrike" dirty="0">
                <a:solidFill>
                  <a:srgbClr val="000000"/>
                </a:solidFill>
                <a:latin typeface="Archivo Narrow"/>
                <a:ea typeface="Archivo Narrow"/>
                <a:cs typeface="Archivo Narrow"/>
                <a:sym typeface="Archivo Narrow"/>
              </a:rPr>
              <a:t> de alto </a:t>
            </a:r>
            <a:r>
              <a:rPr lang="en-US" sz="3183" u="none" strike="noStrike" dirty="0" err="1">
                <a:solidFill>
                  <a:srgbClr val="000000"/>
                </a:solidFill>
                <a:latin typeface="Archivo Narrow"/>
                <a:ea typeface="Archivo Narrow"/>
                <a:cs typeface="Archivo Narrow"/>
                <a:sym typeface="Archivo Narrow"/>
              </a:rPr>
              <a:t>nivel</a:t>
            </a:r>
            <a:r>
              <a:rPr lang="en-US" sz="3183" u="none" strike="noStrike" dirty="0">
                <a:solidFill>
                  <a:srgbClr val="000000"/>
                </a:solidFill>
                <a:latin typeface="Archivo Narrow"/>
                <a:ea typeface="Archivo Narrow"/>
                <a:cs typeface="Archivo Narrow"/>
                <a:sym typeface="Archivo Narrow"/>
              </a:rPr>
              <a:t> y lo </a:t>
            </a:r>
            <a:r>
              <a:rPr lang="en-US" sz="3183" u="none" strike="noStrike" dirty="0" err="1">
                <a:solidFill>
                  <a:srgbClr val="000000"/>
                </a:solidFill>
                <a:latin typeface="Archivo Narrow"/>
                <a:ea typeface="Archivo Narrow"/>
                <a:cs typeface="Archivo Narrow"/>
                <a:sym typeface="Archivo Narrow"/>
              </a:rPr>
              <a:t>ejecuta</a:t>
            </a:r>
            <a:r>
              <a:rPr lang="en-US" sz="3183" u="none" strike="noStrike" dirty="0">
                <a:solidFill>
                  <a:srgbClr val="000000"/>
                </a:solidFill>
                <a:latin typeface="Archivo Narrow"/>
                <a:ea typeface="Archivo Narrow"/>
                <a:cs typeface="Archivo Narrow"/>
                <a:sym typeface="Archivo Narrow"/>
              </a:rPr>
              <a:t>, es </a:t>
            </a:r>
            <a:r>
              <a:rPr lang="en-US" sz="3183" u="none" strike="noStrike" dirty="0" err="1">
                <a:solidFill>
                  <a:srgbClr val="000000"/>
                </a:solidFill>
                <a:latin typeface="Archivo Narrow"/>
                <a:ea typeface="Archivo Narrow"/>
                <a:cs typeface="Archivo Narrow"/>
                <a:sym typeface="Archivo Narrow"/>
              </a:rPr>
              <a:t>decir</a:t>
            </a:r>
            <a:r>
              <a:rPr lang="en-US" sz="3183" u="none" strike="noStrike" dirty="0">
                <a:solidFill>
                  <a:srgbClr val="000000"/>
                </a:solidFill>
                <a:latin typeface="Archivo Narrow"/>
                <a:ea typeface="Archivo Narrow"/>
                <a:cs typeface="Archivo Narrow"/>
                <a:sym typeface="Archivo Narrow"/>
              </a:rPr>
              <a:t>, </a:t>
            </a:r>
            <a:r>
              <a:rPr lang="en-US" sz="3183" u="none" strike="noStrike" dirty="0" err="1">
                <a:solidFill>
                  <a:srgbClr val="000000"/>
                </a:solidFill>
                <a:latin typeface="Archivo Narrow"/>
                <a:ea typeface="Archivo Narrow"/>
                <a:cs typeface="Archivo Narrow"/>
                <a:sym typeface="Archivo Narrow"/>
              </a:rPr>
              <a:t>hace</a:t>
            </a:r>
            <a:r>
              <a:rPr lang="en-US" sz="3183" u="none" strike="noStrike" dirty="0">
                <a:solidFill>
                  <a:srgbClr val="000000"/>
                </a:solidFill>
                <a:latin typeface="Archivo Narrow"/>
                <a:ea typeface="Archivo Narrow"/>
                <a:cs typeface="Archivo Narrow"/>
                <a:sym typeface="Archivo Narrow"/>
              </a:rPr>
              <a:t> lo </a:t>
            </a:r>
            <a:r>
              <a:rPr lang="en-US" sz="3183" u="none" strike="noStrike" dirty="0" err="1">
                <a:solidFill>
                  <a:srgbClr val="000000"/>
                </a:solidFill>
                <a:latin typeface="Archivo Narrow"/>
                <a:ea typeface="Archivo Narrow"/>
                <a:cs typeface="Archivo Narrow"/>
                <a:sym typeface="Archivo Narrow"/>
              </a:rPr>
              <a:t>que</a:t>
            </a:r>
            <a:r>
              <a:rPr lang="en-US" sz="3183" u="none" strike="noStrike" dirty="0">
                <a:solidFill>
                  <a:srgbClr val="000000"/>
                </a:solidFill>
                <a:latin typeface="Archivo Narrow"/>
                <a:ea typeface="Archivo Narrow"/>
                <a:cs typeface="Archivo Narrow"/>
                <a:sym typeface="Archivo Narrow"/>
              </a:rPr>
              <a:t> </a:t>
            </a:r>
            <a:r>
              <a:rPr lang="en-US" sz="3183" u="none" strike="noStrike" dirty="0" err="1">
                <a:solidFill>
                  <a:srgbClr val="000000"/>
                </a:solidFill>
                <a:latin typeface="Archivo Narrow"/>
                <a:ea typeface="Archivo Narrow"/>
                <a:cs typeface="Archivo Narrow"/>
                <a:sym typeface="Archivo Narrow"/>
              </a:rPr>
              <a:t>el</a:t>
            </a:r>
            <a:r>
              <a:rPr lang="en-US" sz="3183" u="none" strike="noStrike" dirty="0">
                <a:solidFill>
                  <a:srgbClr val="000000"/>
                </a:solidFill>
                <a:latin typeface="Archivo Narrow"/>
                <a:ea typeface="Archivo Narrow"/>
                <a:cs typeface="Archivo Narrow"/>
                <a:sym typeface="Archivo Narrow"/>
              </a:rPr>
              <a:t> </a:t>
            </a:r>
            <a:r>
              <a:rPr lang="en-US" sz="3183" u="none" strike="noStrike" dirty="0" err="1">
                <a:solidFill>
                  <a:srgbClr val="000000"/>
                </a:solidFill>
                <a:latin typeface="Archivo Narrow"/>
                <a:ea typeface="Archivo Narrow"/>
                <a:cs typeface="Archivo Narrow"/>
                <a:sym typeface="Archivo Narrow"/>
              </a:rPr>
              <a:t>programa</a:t>
            </a:r>
            <a:r>
              <a:rPr lang="en-US" sz="3183" u="none" strike="noStrike" dirty="0">
                <a:solidFill>
                  <a:srgbClr val="000000"/>
                </a:solidFill>
                <a:latin typeface="Archivo Narrow"/>
                <a:ea typeface="Archivo Narrow"/>
                <a:cs typeface="Archivo Narrow"/>
                <a:sym typeface="Archivo Narrow"/>
              </a:rPr>
              <a:t> indica. </a:t>
            </a:r>
            <a:r>
              <a:rPr lang="en-US" sz="3183" u="none" strike="noStrike" dirty="0" err="1">
                <a:solidFill>
                  <a:srgbClr val="000000"/>
                </a:solidFill>
                <a:latin typeface="Archivo Narrow"/>
                <a:ea typeface="Archivo Narrow"/>
                <a:cs typeface="Archivo Narrow"/>
                <a:sym typeface="Archivo Narrow"/>
              </a:rPr>
              <a:t>Procesa</a:t>
            </a:r>
            <a:r>
              <a:rPr lang="en-US" sz="3183" u="none" strike="noStrike" dirty="0">
                <a:solidFill>
                  <a:srgbClr val="000000"/>
                </a:solidFill>
                <a:latin typeface="Archivo Narrow"/>
                <a:ea typeface="Archivo Narrow"/>
                <a:cs typeface="Archivo Narrow"/>
                <a:sym typeface="Archivo Narrow"/>
              </a:rPr>
              <a:t> </a:t>
            </a:r>
            <a:r>
              <a:rPr lang="en-US" sz="3183" u="none" strike="noStrike" dirty="0" err="1">
                <a:solidFill>
                  <a:srgbClr val="000000"/>
                </a:solidFill>
                <a:latin typeface="Archivo Narrow"/>
                <a:ea typeface="Archivo Narrow"/>
                <a:cs typeface="Archivo Narrow"/>
                <a:sym typeface="Archivo Narrow"/>
              </a:rPr>
              <a:t>el</a:t>
            </a:r>
            <a:r>
              <a:rPr lang="en-US" sz="3183" u="none" strike="noStrike" dirty="0">
                <a:solidFill>
                  <a:srgbClr val="000000"/>
                </a:solidFill>
                <a:latin typeface="Archivo Narrow"/>
                <a:ea typeface="Archivo Narrow"/>
                <a:cs typeface="Archivo Narrow"/>
                <a:sym typeface="Archivo Narrow"/>
              </a:rPr>
              <a:t> </a:t>
            </a:r>
            <a:r>
              <a:rPr lang="en-US" sz="3183" u="none" strike="noStrike" dirty="0" err="1">
                <a:solidFill>
                  <a:srgbClr val="000000"/>
                </a:solidFill>
                <a:latin typeface="Archivo Narrow"/>
                <a:ea typeface="Archivo Narrow"/>
                <a:cs typeface="Archivo Narrow"/>
                <a:sym typeface="Archivo Narrow"/>
              </a:rPr>
              <a:t>programa</a:t>
            </a:r>
            <a:r>
              <a:rPr lang="en-US" sz="3183" u="none" strike="noStrike" dirty="0">
                <a:solidFill>
                  <a:srgbClr val="000000"/>
                </a:solidFill>
                <a:latin typeface="Archivo Narrow"/>
                <a:ea typeface="Archivo Narrow"/>
                <a:cs typeface="Archivo Narrow"/>
                <a:sym typeface="Archivo Narrow"/>
              </a:rPr>
              <a:t> poco a poco, </a:t>
            </a:r>
            <a:r>
              <a:rPr lang="en-US" sz="3183" u="none" strike="noStrike" dirty="0" err="1">
                <a:solidFill>
                  <a:srgbClr val="000000"/>
                </a:solidFill>
                <a:latin typeface="Archivo Narrow"/>
                <a:ea typeface="Archivo Narrow"/>
                <a:cs typeface="Archivo Narrow"/>
                <a:sym typeface="Archivo Narrow"/>
              </a:rPr>
              <a:t>alternando</a:t>
            </a:r>
            <a:r>
              <a:rPr lang="en-US" sz="3183" u="none" strike="noStrike" dirty="0">
                <a:solidFill>
                  <a:srgbClr val="000000"/>
                </a:solidFill>
                <a:latin typeface="Archivo Narrow"/>
                <a:ea typeface="Archivo Narrow"/>
                <a:cs typeface="Archivo Narrow"/>
                <a:sym typeface="Archivo Narrow"/>
              </a:rPr>
              <a:t> entre leer </a:t>
            </a:r>
            <a:r>
              <a:rPr lang="en-US" sz="3183" u="none" strike="noStrike" dirty="0" err="1">
                <a:solidFill>
                  <a:srgbClr val="000000"/>
                </a:solidFill>
                <a:latin typeface="Archivo Narrow"/>
                <a:ea typeface="Archivo Narrow"/>
                <a:cs typeface="Archivo Narrow"/>
                <a:sym typeface="Archivo Narrow"/>
              </a:rPr>
              <a:t>líneas</a:t>
            </a:r>
            <a:r>
              <a:rPr lang="en-US" sz="3183" u="none" strike="noStrike" dirty="0">
                <a:solidFill>
                  <a:srgbClr val="000000"/>
                </a:solidFill>
                <a:latin typeface="Archivo Narrow"/>
                <a:ea typeface="Archivo Narrow"/>
                <a:cs typeface="Archivo Narrow"/>
                <a:sym typeface="Archivo Narrow"/>
              </a:rPr>
              <a:t> y </a:t>
            </a:r>
            <a:r>
              <a:rPr lang="en-US" sz="3183" u="none" strike="noStrike" dirty="0" err="1">
                <a:solidFill>
                  <a:srgbClr val="000000"/>
                </a:solidFill>
                <a:latin typeface="Archivo Narrow"/>
                <a:ea typeface="Archivo Narrow"/>
                <a:cs typeface="Archivo Narrow"/>
                <a:sym typeface="Archivo Narrow"/>
              </a:rPr>
              <a:t>realizar</a:t>
            </a:r>
            <a:r>
              <a:rPr lang="en-US" sz="3183" u="none" strike="noStrike" dirty="0">
                <a:solidFill>
                  <a:srgbClr val="000000"/>
                </a:solidFill>
                <a:latin typeface="Archivo Narrow"/>
                <a:ea typeface="Archivo Narrow"/>
                <a:cs typeface="Archivo Narrow"/>
                <a:sym typeface="Archivo Narrow"/>
              </a:rPr>
              <a:t> </a:t>
            </a:r>
            <a:r>
              <a:rPr lang="en-US" sz="3183" u="none" strike="noStrike" dirty="0" err="1">
                <a:solidFill>
                  <a:srgbClr val="000000"/>
                </a:solidFill>
                <a:latin typeface="Archivo Narrow"/>
                <a:ea typeface="Archivo Narrow"/>
                <a:cs typeface="Archivo Narrow"/>
                <a:sym typeface="Archivo Narrow"/>
              </a:rPr>
              <a:t>cálculos</a:t>
            </a:r>
            <a:r>
              <a:rPr lang="en-US" sz="3183" u="none" strike="noStrike" dirty="0">
                <a:solidFill>
                  <a:srgbClr val="000000"/>
                </a:solidFill>
                <a:latin typeface="Archivo Narrow"/>
                <a:ea typeface="Archivo Narrow"/>
                <a:cs typeface="Archivo Narrow"/>
                <a:sym typeface="Archivo Narrow"/>
              </a:rPr>
              <a:t>.</a:t>
            </a:r>
          </a:p>
        </p:txBody>
      </p:sp>
      <p:sp>
        <p:nvSpPr>
          <p:cNvPr id="5" name="Freeform 5"/>
          <p:cNvSpPr/>
          <p:nvPr/>
        </p:nvSpPr>
        <p:spPr>
          <a:xfrm>
            <a:off x="10209098" y="1952397"/>
            <a:ext cx="7855147" cy="2203589"/>
          </a:xfrm>
          <a:custGeom>
            <a:avLst/>
            <a:gdLst/>
            <a:ahLst/>
            <a:cxnLst/>
            <a:rect l="l" t="t" r="r" b="b"/>
            <a:pathLst>
              <a:path w="7855147" h="2203589">
                <a:moveTo>
                  <a:pt x="0" y="0"/>
                </a:moveTo>
                <a:lnTo>
                  <a:pt x="7855147" y="0"/>
                </a:lnTo>
                <a:lnTo>
                  <a:pt x="7855147" y="2203589"/>
                </a:lnTo>
                <a:lnTo>
                  <a:pt x="0" y="2203589"/>
                </a:lnTo>
                <a:lnTo>
                  <a:pt x="0" y="0"/>
                </a:lnTo>
                <a:close/>
              </a:path>
            </a:pathLst>
          </a:custGeom>
          <a:blipFill>
            <a:blip r:embed="rId3"/>
            <a:stretch>
              <a:fillRect/>
            </a:stretch>
          </a:blipFill>
        </p:spPr>
        <p:txBody>
          <a:bodyPr/>
          <a:lstStyle/>
          <a:p>
            <a:endParaRPr lang="es-MX"/>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7114844" y="2998167"/>
            <a:ext cx="3695908" cy="6890676"/>
          </a:xfrm>
          <a:custGeom>
            <a:avLst/>
            <a:gdLst/>
            <a:ahLst/>
            <a:cxnLst/>
            <a:rect l="l" t="t" r="r" b="b"/>
            <a:pathLst>
              <a:path w="3695908" h="6890676">
                <a:moveTo>
                  <a:pt x="0" y="0"/>
                </a:moveTo>
                <a:lnTo>
                  <a:pt x="3695908" y="0"/>
                </a:lnTo>
                <a:lnTo>
                  <a:pt x="3695908" y="6890675"/>
                </a:lnTo>
                <a:lnTo>
                  <a:pt x="0" y="6890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19" name="Freeform 19"/>
          <p:cNvSpPr/>
          <p:nvPr/>
        </p:nvSpPr>
        <p:spPr>
          <a:xfrm>
            <a:off x="10810752" y="2530160"/>
            <a:ext cx="1172683" cy="936014"/>
          </a:xfrm>
          <a:custGeom>
            <a:avLst/>
            <a:gdLst/>
            <a:ahLst/>
            <a:cxnLst/>
            <a:rect l="l" t="t" r="r" b="b"/>
            <a:pathLst>
              <a:path w="1172683" h="936014">
                <a:moveTo>
                  <a:pt x="0" y="0"/>
                </a:moveTo>
                <a:lnTo>
                  <a:pt x="1172682" y="0"/>
                </a:lnTo>
                <a:lnTo>
                  <a:pt x="1172682" y="936014"/>
                </a:lnTo>
                <a:lnTo>
                  <a:pt x="0" y="9360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20" name="Freeform 20"/>
          <p:cNvSpPr/>
          <p:nvPr/>
        </p:nvSpPr>
        <p:spPr>
          <a:xfrm>
            <a:off x="4088027" y="4212459"/>
            <a:ext cx="1428640" cy="1189668"/>
          </a:xfrm>
          <a:custGeom>
            <a:avLst/>
            <a:gdLst/>
            <a:ahLst/>
            <a:cxnLst/>
            <a:rect l="l" t="t" r="r" b="b"/>
            <a:pathLst>
              <a:path w="1428640" h="1189668">
                <a:moveTo>
                  <a:pt x="0" y="0"/>
                </a:moveTo>
                <a:lnTo>
                  <a:pt x="1428640" y="0"/>
                </a:lnTo>
                <a:lnTo>
                  <a:pt x="1428640" y="1189668"/>
                </a:lnTo>
                <a:lnTo>
                  <a:pt x="0" y="11896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21" name="Freeform 21"/>
          <p:cNvSpPr/>
          <p:nvPr/>
        </p:nvSpPr>
        <p:spPr>
          <a:xfrm>
            <a:off x="13660513" y="4149096"/>
            <a:ext cx="1384466" cy="1384466"/>
          </a:xfrm>
          <a:custGeom>
            <a:avLst/>
            <a:gdLst/>
            <a:ahLst/>
            <a:cxnLst/>
            <a:rect l="l" t="t" r="r" b="b"/>
            <a:pathLst>
              <a:path w="1384466" h="1384466">
                <a:moveTo>
                  <a:pt x="0" y="0"/>
                </a:moveTo>
                <a:lnTo>
                  <a:pt x="1384466" y="0"/>
                </a:lnTo>
                <a:lnTo>
                  <a:pt x="1384466" y="1384466"/>
                </a:lnTo>
                <a:lnTo>
                  <a:pt x="0" y="13844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MX" dirty="0"/>
          </a:p>
        </p:txBody>
      </p:sp>
      <p:sp>
        <p:nvSpPr>
          <p:cNvPr id="22" name="Freeform 22"/>
          <p:cNvSpPr/>
          <p:nvPr/>
        </p:nvSpPr>
        <p:spPr>
          <a:xfrm>
            <a:off x="3540457" y="6443505"/>
            <a:ext cx="1447180" cy="1794952"/>
          </a:xfrm>
          <a:custGeom>
            <a:avLst/>
            <a:gdLst/>
            <a:ahLst/>
            <a:cxnLst/>
            <a:rect l="l" t="t" r="r" b="b"/>
            <a:pathLst>
              <a:path w="1447180" h="1794952">
                <a:moveTo>
                  <a:pt x="0" y="0"/>
                </a:moveTo>
                <a:lnTo>
                  <a:pt x="1447180" y="0"/>
                </a:lnTo>
                <a:lnTo>
                  <a:pt x="1447180" y="1794953"/>
                </a:lnTo>
                <a:lnTo>
                  <a:pt x="0" y="1794953"/>
                </a:lnTo>
                <a:lnTo>
                  <a:pt x="0" y="0"/>
                </a:lnTo>
                <a:close/>
              </a:path>
            </a:pathLst>
          </a:custGeom>
          <a:blipFill>
            <a:blip r:embed="rId11"/>
            <a:stretch>
              <a:fillRect/>
            </a:stretch>
          </a:blipFill>
        </p:spPr>
        <p:txBody>
          <a:bodyPr/>
          <a:lstStyle/>
          <a:p>
            <a:endParaRPr lang="es-MX"/>
          </a:p>
        </p:txBody>
      </p:sp>
      <p:sp>
        <p:nvSpPr>
          <p:cNvPr id="23" name="Freeform 23"/>
          <p:cNvSpPr/>
          <p:nvPr/>
        </p:nvSpPr>
        <p:spPr>
          <a:xfrm>
            <a:off x="12235583" y="7070452"/>
            <a:ext cx="1374905" cy="1374905"/>
          </a:xfrm>
          <a:custGeom>
            <a:avLst/>
            <a:gdLst/>
            <a:ahLst/>
            <a:cxnLst/>
            <a:rect l="l" t="t" r="r" b="b"/>
            <a:pathLst>
              <a:path w="1374905" h="1374905">
                <a:moveTo>
                  <a:pt x="0" y="0"/>
                </a:moveTo>
                <a:lnTo>
                  <a:pt x="1374906" y="0"/>
                </a:lnTo>
                <a:lnTo>
                  <a:pt x="1374906" y="1374905"/>
                </a:lnTo>
                <a:lnTo>
                  <a:pt x="0" y="137490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34" name="TextBox 34"/>
          <p:cNvSpPr txBox="1"/>
          <p:nvPr/>
        </p:nvSpPr>
        <p:spPr>
          <a:xfrm>
            <a:off x="6629426" y="865910"/>
            <a:ext cx="4666743" cy="970450"/>
          </a:xfrm>
          <a:prstGeom prst="rect">
            <a:avLst/>
          </a:prstGeom>
        </p:spPr>
        <p:txBody>
          <a:bodyPr lIns="0" tIns="0" rIns="0" bIns="0" rtlCol="0" anchor="t">
            <a:spAutoFit/>
          </a:bodyPr>
          <a:lstStyle/>
          <a:p>
            <a:pPr marL="0" lvl="0" indent="0" algn="ctr">
              <a:lnSpc>
                <a:spcPts val="3728"/>
              </a:lnSpc>
              <a:spcBef>
                <a:spcPct val="0"/>
              </a:spcBef>
            </a:pPr>
            <a:r>
              <a:rPr lang="en-US" sz="3766">
                <a:solidFill>
                  <a:srgbClr val="000000"/>
                </a:solidFill>
                <a:latin typeface="Archivo Narrow"/>
                <a:ea typeface="Archivo Narrow"/>
                <a:cs typeface="Archivo Narrow"/>
                <a:sym typeface="Archivo Narrow"/>
              </a:rPr>
              <a:t>UN PROGRAMA PUEDE TENER</a:t>
            </a:r>
          </a:p>
        </p:txBody>
      </p:sp>
      <p:pic>
        <p:nvPicPr>
          <p:cNvPr id="50" name="Imagen 49" descr="Icono&#10;&#10;El contenido generado por IA puede ser incorrecto.">
            <a:extLst>
              <a:ext uri="{FF2B5EF4-FFF2-40B4-BE49-F238E27FC236}">
                <a16:creationId xmlns:a16="http://schemas.microsoft.com/office/drawing/2014/main" id="{F38FF0F4-8599-FD6B-0BA4-152AFDFF7897}"/>
              </a:ext>
            </a:extLst>
          </p:cNvPr>
          <p:cNvPicPr>
            <a:picLocks noChangeAspect="1"/>
          </p:cNvPicPr>
          <p:nvPr/>
        </p:nvPicPr>
        <p:blipFill>
          <a:blip r:embed="rId14" cstate="print">
            <a:extLst>
              <a:ext uri="{28A0092B-C50C-407E-A947-70E740481C1C}">
                <a14:useLocalDpi xmlns:a14="http://schemas.microsoft.com/office/drawing/2010/main" val="0"/>
              </a:ext>
            </a:extLst>
          </a:blip>
          <a:srcRect l="30377" t="16327" r="30874" b="16452"/>
          <a:stretch>
            <a:fillRect/>
          </a:stretch>
        </p:blipFill>
        <p:spPr>
          <a:xfrm rot="21315163">
            <a:off x="8714596" y="3115392"/>
            <a:ext cx="496407" cy="484397"/>
          </a:xfrm>
          <a:prstGeom prst="ellipse">
            <a:avLst/>
          </a:prstGeom>
        </p:spPr>
      </p:pic>
      <p:pic>
        <p:nvPicPr>
          <p:cNvPr id="49" name="Imagen 48">
            <a:extLst>
              <a:ext uri="{FF2B5EF4-FFF2-40B4-BE49-F238E27FC236}">
                <a16:creationId xmlns:a16="http://schemas.microsoft.com/office/drawing/2014/main" id="{B60E3CDA-F824-5C10-4053-D9D70B910B29}"/>
              </a:ext>
            </a:extLst>
          </p:cNvPr>
          <p:cNvPicPr>
            <a:picLocks noChangeAspect="1"/>
          </p:cNvPicPr>
          <p:nvPr/>
        </p:nvPicPr>
        <p:blipFill>
          <a:blip r:embed="rId15"/>
          <a:stretch>
            <a:fillRect/>
          </a:stretch>
        </p:blipFill>
        <p:spPr>
          <a:xfrm>
            <a:off x="8254546" y="2282876"/>
            <a:ext cx="2651990" cy="1390008"/>
          </a:xfrm>
          <a:prstGeom prst="rect">
            <a:avLst/>
          </a:prstGeom>
        </p:spPr>
      </p:pic>
      <p:pic>
        <p:nvPicPr>
          <p:cNvPr id="72" name="Imagen 71" descr="Icono&#10;&#10;El contenido generado por IA puede ser incorrecto.">
            <a:extLst>
              <a:ext uri="{FF2B5EF4-FFF2-40B4-BE49-F238E27FC236}">
                <a16:creationId xmlns:a16="http://schemas.microsoft.com/office/drawing/2014/main" id="{6C3C6E30-6500-63D8-1D29-7FC7FB7FE4AA}"/>
              </a:ext>
            </a:extLst>
          </p:cNvPr>
          <p:cNvPicPr>
            <a:picLocks noChangeAspect="1"/>
          </p:cNvPicPr>
          <p:nvPr/>
        </p:nvPicPr>
        <p:blipFill>
          <a:blip r:embed="rId14" cstate="print">
            <a:extLst>
              <a:ext uri="{28A0092B-C50C-407E-A947-70E740481C1C}">
                <a14:useLocalDpi xmlns:a14="http://schemas.microsoft.com/office/drawing/2010/main" val="0"/>
              </a:ext>
            </a:extLst>
          </a:blip>
          <a:srcRect l="30377" t="16327" r="30874" b="16452"/>
          <a:stretch>
            <a:fillRect/>
          </a:stretch>
        </p:blipFill>
        <p:spPr>
          <a:xfrm rot="21315163">
            <a:off x="7181994" y="4867992"/>
            <a:ext cx="496407" cy="484397"/>
          </a:xfrm>
          <a:prstGeom prst="ellipse">
            <a:avLst/>
          </a:prstGeom>
        </p:spPr>
      </p:pic>
      <p:pic>
        <p:nvPicPr>
          <p:cNvPr id="71" name="Imagen 70">
            <a:extLst>
              <a:ext uri="{FF2B5EF4-FFF2-40B4-BE49-F238E27FC236}">
                <a16:creationId xmlns:a16="http://schemas.microsoft.com/office/drawing/2014/main" id="{1CC5337C-04A0-650F-FF02-959FAFA46709}"/>
              </a:ext>
            </a:extLst>
          </p:cNvPr>
          <p:cNvPicPr>
            <a:picLocks noChangeAspect="1"/>
          </p:cNvPicPr>
          <p:nvPr/>
        </p:nvPicPr>
        <p:blipFill>
          <a:blip r:embed="rId16"/>
          <a:stretch>
            <a:fillRect/>
          </a:stretch>
        </p:blipFill>
        <p:spPr>
          <a:xfrm>
            <a:off x="5620258" y="4082588"/>
            <a:ext cx="2237426" cy="1450974"/>
          </a:xfrm>
          <a:prstGeom prst="rect">
            <a:avLst/>
          </a:prstGeom>
        </p:spPr>
      </p:pic>
      <p:pic>
        <p:nvPicPr>
          <p:cNvPr id="91" name="Imagen 90" descr="Icono&#10;&#10;El contenido generado por IA puede ser incorrecto.">
            <a:extLst>
              <a:ext uri="{FF2B5EF4-FFF2-40B4-BE49-F238E27FC236}">
                <a16:creationId xmlns:a16="http://schemas.microsoft.com/office/drawing/2014/main" id="{DE476B44-96DD-9AB6-BE29-1CB75ED0F3F2}"/>
              </a:ext>
            </a:extLst>
          </p:cNvPr>
          <p:cNvPicPr>
            <a:picLocks noChangeAspect="1"/>
          </p:cNvPicPr>
          <p:nvPr/>
        </p:nvPicPr>
        <p:blipFill>
          <a:blip r:embed="rId14" cstate="print">
            <a:extLst>
              <a:ext uri="{28A0092B-C50C-407E-A947-70E740481C1C}">
                <a14:useLocalDpi xmlns:a14="http://schemas.microsoft.com/office/drawing/2010/main" val="0"/>
              </a:ext>
            </a:extLst>
          </a:blip>
          <a:srcRect l="30377" t="16327" r="30874" b="16452"/>
          <a:stretch>
            <a:fillRect/>
          </a:stretch>
        </p:blipFill>
        <p:spPr>
          <a:xfrm rot="21315163">
            <a:off x="7467294" y="6918396"/>
            <a:ext cx="496407" cy="484397"/>
          </a:xfrm>
          <a:prstGeom prst="ellipse">
            <a:avLst/>
          </a:prstGeom>
        </p:spPr>
      </p:pic>
      <p:pic>
        <p:nvPicPr>
          <p:cNvPr id="90" name="Imagen 89">
            <a:extLst>
              <a:ext uri="{FF2B5EF4-FFF2-40B4-BE49-F238E27FC236}">
                <a16:creationId xmlns:a16="http://schemas.microsoft.com/office/drawing/2014/main" id="{99DC312E-4163-7161-BF87-7F005C74817F}"/>
              </a:ext>
            </a:extLst>
          </p:cNvPr>
          <p:cNvPicPr>
            <a:picLocks noChangeAspect="1"/>
          </p:cNvPicPr>
          <p:nvPr/>
        </p:nvPicPr>
        <p:blipFill>
          <a:blip r:embed="rId17"/>
          <a:stretch>
            <a:fillRect/>
          </a:stretch>
        </p:blipFill>
        <p:spPr>
          <a:xfrm>
            <a:off x="5394686" y="6383957"/>
            <a:ext cx="2688569" cy="1164437"/>
          </a:xfrm>
          <a:prstGeom prst="rect">
            <a:avLst/>
          </a:prstGeom>
        </p:spPr>
      </p:pic>
      <p:pic>
        <p:nvPicPr>
          <p:cNvPr id="93" name="Imagen 92" descr="Icono&#10;&#10;El contenido generado por IA puede ser incorrecto.">
            <a:extLst>
              <a:ext uri="{FF2B5EF4-FFF2-40B4-BE49-F238E27FC236}">
                <a16:creationId xmlns:a16="http://schemas.microsoft.com/office/drawing/2014/main" id="{193DE56A-759D-9DB0-606F-EC96DF88BEC6}"/>
              </a:ext>
            </a:extLst>
          </p:cNvPr>
          <p:cNvPicPr>
            <a:picLocks noChangeAspect="1"/>
          </p:cNvPicPr>
          <p:nvPr/>
        </p:nvPicPr>
        <p:blipFill>
          <a:blip r:embed="rId14" cstate="print">
            <a:extLst>
              <a:ext uri="{28A0092B-C50C-407E-A947-70E740481C1C}">
                <a14:useLocalDpi xmlns:a14="http://schemas.microsoft.com/office/drawing/2010/main" val="0"/>
              </a:ext>
            </a:extLst>
          </a:blip>
          <a:srcRect l="30377" t="16327" r="30874" b="16452"/>
          <a:stretch>
            <a:fillRect/>
          </a:stretch>
        </p:blipFill>
        <p:spPr>
          <a:xfrm rot="21315163">
            <a:off x="10153794" y="5163211"/>
            <a:ext cx="496407" cy="484397"/>
          </a:xfrm>
          <a:prstGeom prst="ellipse">
            <a:avLst/>
          </a:prstGeom>
        </p:spPr>
      </p:pic>
      <p:pic>
        <p:nvPicPr>
          <p:cNvPr id="92" name="Imagen 91">
            <a:extLst>
              <a:ext uri="{FF2B5EF4-FFF2-40B4-BE49-F238E27FC236}">
                <a16:creationId xmlns:a16="http://schemas.microsoft.com/office/drawing/2014/main" id="{18A9673C-592E-2C61-7AFD-97ECD1975136}"/>
              </a:ext>
            </a:extLst>
          </p:cNvPr>
          <p:cNvPicPr>
            <a:picLocks noChangeAspect="1"/>
          </p:cNvPicPr>
          <p:nvPr/>
        </p:nvPicPr>
        <p:blipFill>
          <a:blip r:embed="rId18"/>
          <a:stretch>
            <a:fillRect/>
          </a:stretch>
        </p:blipFill>
        <p:spPr>
          <a:xfrm>
            <a:off x="10011076" y="4130046"/>
            <a:ext cx="3066554" cy="176189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0"/>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nextCondLst>
                <p:cond evt="onClick" delay="0">
                  <p:tgtEl>
                    <p:spTgt spid="50"/>
                  </p:tgtEl>
                </p:cond>
              </p:nextCondLst>
            </p:seq>
            <p:seq concurrent="1" nextAc="seek">
              <p:cTn id="8" restart="whenNotActive" fill="hold" evtFilter="cancelBubble" nodeType="interactiveSeq">
                <p:stCondLst>
                  <p:cond evt="onClick" delay="0">
                    <p:tgtEl>
                      <p:spTgt spid="72"/>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childTnLst>
                    </p:cTn>
                  </p:par>
                </p:childTnLst>
              </p:cTn>
              <p:nextCondLst>
                <p:cond evt="onClick" delay="0">
                  <p:tgtEl>
                    <p:spTgt spid="72"/>
                  </p:tgtEl>
                </p:cond>
              </p:nextCondLst>
            </p:seq>
            <p:seq concurrent="1" nextAc="seek">
              <p:cTn id="14" restart="whenNotActive" fill="hold" evtFilter="cancelBubble" nodeType="interactiveSeq">
                <p:stCondLst>
                  <p:cond evt="onClick" delay="0">
                    <p:tgtEl>
                      <p:spTgt spid="91"/>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childTnLst>
              </p:cTn>
              <p:nextCondLst>
                <p:cond evt="onClick" delay="0">
                  <p:tgtEl>
                    <p:spTgt spid="91"/>
                  </p:tgtEl>
                </p:cond>
              </p:nextCondLst>
            </p:seq>
            <p:seq concurrent="1" nextAc="seek">
              <p:cTn id="20" restart="whenNotActive" fill="hold" evtFilter="cancelBubble" nodeType="interactiveSeq">
                <p:stCondLst>
                  <p:cond evt="onClick" delay="0">
                    <p:tgtEl>
                      <p:spTgt spid="93"/>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childTnLst>
              </p:cTn>
              <p:nextCondLst>
                <p:cond evt="onClick" delay="0">
                  <p:tgtEl>
                    <p:spTgt spid="9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TextBox 3"/>
          <p:cNvSpPr txBox="1"/>
          <p:nvPr/>
        </p:nvSpPr>
        <p:spPr>
          <a:xfrm>
            <a:off x="3151497" y="1763768"/>
            <a:ext cx="5992503" cy="1095375"/>
          </a:xfrm>
          <a:prstGeom prst="rect">
            <a:avLst/>
          </a:prstGeom>
        </p:spPr>
        <p:txBody>
          <a:bodyPr lIns="0" tIns="0" rIns="0" bIns="0" rtlCol="0" anchor="t">
            <a:spAutoFit/>
          </a:bodyPr>
          <a:lstStyle/>
          <a:p>
            <a:pPr marL="0" lvl="0" indent="0" algn="l">
              <a:lnSpc>
                <a:spcPts val="8640"/>
              </a:lnSpc>
              <a:spcBef>
                <a:spcPct val="0"/>
              </a:spcBef>
            </a:pPr>
            <a:r>
              <a:rPr lang="en-US" sz="7200" dirty="0" err="1">
                <a:solidFill>
                  <a:srgbClr val="000000"/>
                </a:solidFill>
                <a:latin typeface="Archivo Narrow"/>
                <a:ea typeface="Archivo Narrow"/>
                <a:cs typeface="Archivo Narrow"/>
                <a:sym typeface="Archivo Narrow"/>
              </a:rPr>
              <a:t>Compilador</a:t>
            </a:r>
            <a:endParaRPr lang="en-US" sz="7200" dirty="0">
              <a:solidFill>
                <a:srgbClr val="000000"/>
              </a:solidFill>
              <a:latin typeface="Archivo Narrow"/>
              <a:ea typeface="Archivo Narrow"/>
              <a:cs typeface="Archivo Narrow"/>
              <a:sym typeface="Archivo Narrow"/>
            </a:endParaRPr>
          </a:p>
        </p:txBody>
      </p:sp>
      <p:sp>
        <p:nvSpPr>
          <p:cNvPr id="4" name="TextBox 4"/>
          <p:cNvSpPr txBox="1"/>
          <p:nvPr/>
        </p:nvSpPr>
        <p:spPr>
          <a:xfrm>
            <a:off x="8488648" y="2849117"/>
            <a:ext cx="7717978" cy="4491136"/>
          </a:xfrm>
          <a:prstGeom prst="rect">
            <a:avLst/>
          </a:prstGeom>
        </p:spPr>
        <p:txBody>
          <a:bodyPr lIns="0" tIns="0" rIns="0" bIns="0" rtlCol="0" anchor="t">
            <a:spAutoFit/>
          </a:bodyPr>
          <a:lstStyle/>
          <a:p>
            <a:pPr marL="0" lvl="0" indent="0" algn="just">
              <a:lnSpc>
                <a:spcPts val="4457"/>
              </a:lnSpc>
              <a:spcBef>
                <a:spcPct val="0"/>
              </a:spcBef>
            </a:pPr>
            <a:r>
              <a:rPr lang="en-US" sz="3183">
                <a:solidFill>
                  <a:srgbClr val="000000"/>
                </a:solidFill>
                <a:latin typeface="Archivo Narrow"/>
                <a:ea typeface="Archivo Narrow"/>
                <a:cs typeface="Archivo Narrow"/>
                <a:sym typeface="Archivo Narrow"/>
              </a:rPr>
              <a:t>Un c</a:t>
            </a:r>
            <a:r>
              <a:rPr lang="en-US" sz="3183" u="none" strike="noStrike">
                <a:solidFill>
                  <a:srgbClr val="000000"/>
                </a:solidFill>
                <a:latin typeface="Archivo Narrow"/>
                <a:ea typeface="Archivo Narrow"/>
                <a:cs typeface="Archivo Narrow"/>
                <a:sym typeface="Archivo Narrow"/>
              </a:rPr>
              <a:t>ompilador traduce un programa completo antes de su ejecución. El código de alto nivel se llama código fuente, mientras que el traducido es código objeto o ejecutable. Una vez compilado, el programa se puede ejecutar repetidamente sin traducción adicional, lo que generalmente resulta en una ejecución más rápida que los programas interpretados.</a:t>
            </a:r>
          </a:p>
        </p:txBody>
      </p:sp>
      <p:sp>
        <p:nvSpPr>
          <p:cNvPr id="5" name="Freeform 5"/>
          <p:cNvSpPr/>
          <p:nvPr/>
        </p:nvSpPr>
        <p:spPr>
          <a:xfrm>
            <a:off x="323326" y="3944492"/>
            <a:ext cx="8161311" cy="2632023"/>
          </a:xfrm>
          <a:custGeom>
            <a:avLst/>
            <a:gdLst/>
            <a:ahLst/>
            <a:cxnLst/>
            <a:rect l="l" t="t" r="r" b="b"/>
            <a:pathLst>
              <a:path w="8161311" h="2632023">
                <a:moveTo>
                  <a:pt x="0" y="0"/>
                </a:moveTo>
                <a:lnTo>
                  <a:pt x="8161311" y="0"/>
                </a:lnTo>
                <a:lnTo>
                  <a:pt x="8161311" y="2632023"/>
                </a:lnTo>
                <a:lnTo>
                  <a:pt x="0" y="2632023"/>
                </a:lnTo>
                <a:lnTo>
                  <a:pt x="0" y="0"/>
                </a:lnTo>
                <a:close/>
              </a:path>
            </a:pathLst>
          </a:custGeom>
          <a:blipFill>
            <a:blip r:embed="rId3"/>
            <a:stretch>
              <a:fillRect/>
            </a:stretch>
          </a:blipFill>
        </p:spPr>
        <p:txBody>
          <a:bodyPr/>
          <a:lstStyle/>
          <a:p>
            <a:endParaRPr lang="es-MX"/>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1454380" y="3406952"/>
            <a:ext cx="6996532" cy="3971302"/>
          </a:xfrm>
          <a:custGeom>
            <a:avLst/>
            <a:gdLst/>
            <a:ahLst/>
            <a:cxnLst/>
            <a:rect l="l" t="t" r="r" b="b"/>
            <a:pathLst>
              <a:path w="6996532" h="3971302">
                <a:moveTo>
                  <a:pt x="0" y="0"/>
                </a:moveTo>
                <a:lnTo>
                  <a:pt x="6996532" y="0"/>
                </a:lnTo>
                <a:lnTo>
                  <a:pt x="6996532" y="3971302"/>
                </a:lnTo>
                <a:lnTo>
                  <a:pt x="0" y="3971302"/>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743200" y="2311577"/>
            <a:ext cx="5992503" cy="1095375"/>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000000"/>
                </a:solidFill>
                <a:latin typeface="Archivo Narrow"/>
                <a:ea typeface="Archivo Narrow"/>
                <a:cs typeface="Archivo Narrow"/>
                <a:sym typeface="Archivo Narrow"/>
              </a:rPr>
              <a:t>JVM</a:t>
            </a:r>
          </a:p>
        </p:txBody>
      </p:sp>
      <p:sp>
        <p:nvSpPr>
          <p:cNvPr id="5" name="TextBox 5"/>
          <p:cNvSpPr txBox="1"/>
          <p:nvPr/>
        </p:nvSpPr>
        <p:spPr>
          <a:xfrm>
            <a:off x="8450912" y="3692079"/>
            <a:ext cx="7717978" cy="2805211"/>
          </a:xfrm>
          <a:prstGeom prst="rect">
            <a:avLst/>
          </a:prstGeom>
        </p:spPr>
        <p:txBody>
          <a:bodyPr lIns="0" tIns="0" rIns="0" bIns="0" rtlCol="0" anchor="t">
            <a:spAutoFit/>
          </a:bodyPr>
          <a:lstStyle/>
          <a:p>
            <a:pPr marL="0" lvl="0" indent="0" algn="just">
              <a:lnSpc>
                <a:spcPts val="4457"/>
              </a:lnSpc>
              <a:spcBef>
                <a:spcPct val="0"/>
              </a:spcBef>
            </a:pPr>
            <a:r>
              <a:rPr lang="en-US" sz="3183">
                <a:solidFill>
                  <a:srgbClr val="000000"/>
                </a:solidFill>
                <a:latin typeface="Archivo Narrow"/>
                <a:ea typeface="Archivo Narrow"/>
                <a:cs typeface="Archivo Narrow"/>
                <a:sym typeface="Archivo Narrow"/>
              </a:rPr>
              <a:t>L</a:t>
            </a:r>
            <a:r>
              <a:rPr lang="en-US" sz="3183" u="none" strike="noStrike">
                <a:solidFill>
                  <a:srgbClr val="000000"/>
                </a:solidFill>
                <a:latin typeface="Archivo Narrow"/>
                <a:ea typeface="Archivo Narrow"/>
                <a:cs typeface="Archivo Narrow"/>
                <a:sym typeface="Archivo Narrow"/>
              </a:rPr>
              <a:t>a JVM es un programa capaz de crear, a partir de código Java compilado, que recibe el nombre de código de bytes o Java bytecode, el código máquina nativo asociado al procesador con el que se está trabajando.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dirty="0"/>
          </a:p>
        </p:txBody>
      </p:sp>
      <p:sp>
        <p:nvSpPr>
          <p:cNvPr id="35" name="TextBox 35"/>
          <p:cNvSpPr txBox="1"/>
          <p:nvPr/>
        </p:nvSpPr>
        <p:spPr>
          <a:xfrm>
            <a:off x="1517934" y="675524"/>
            <a:ext cx="11369149" cy="2034921"/>
          </a:xfrm>
          <a:prstGeom prst="rect">
            <a:avLst/>
          </a:prstGeom>
        </p:spPr>
        <p:txBody>
          <a:bodyPr lIns="0" tIns="0" rIns="0" bIns="0" rtlCol="0" anchor="t">
            <a:spAutoFit/>
          </a:bodyPr>
          <a:lstStyle/>
          <a:p>
            <a:pPr marL="0" lvl="0" indent="0" algn="just">
              <a:lnSpc>
                <a:spcPts val="7992"/>
              </a:lnSpc>
              <a:spcBef>
                <a:spcPct val="0"/>
              </a:spcBef>
            </a:pPr>
            <a:r>
              <a:rPr lang="en-US" sz="7200">
                <a:solidFill>
                  <a:srgbClr val="000000"/>
                </a:solidFill>
                <a:latin typeface="Archivo Narrow"/>
                <a:ea typeface="Archivo Narrow"/>
                <a:cs typeface="Archivo Narrow"/>
                <a:sym typeface="Archivo Narrow"/>
              </a:rPr>
              <a:t>Fases de un para la compilación de un programa</a:t>
            </a:r>
          </a:p>
        </p:txBody>
      </p:sp>
      <p:pic>
        <p:nvPicPr>
          <p:cNvPr id="54" name="Imagen 53">
            <a:extLst>
              <a:ext uri="{FF2B5EF4-FFF2-40B4-BE49-F238E27FC236}">
                <a16:creationId xmlns:a16="http://schemas.microsoft.com/office/drawing/2014/main" id="{0B0375CF-8B2B-2411-378C-0C2FD489AF2D}"/>
              </a:ext>
            </a:extLst>
          </p:cNvPr>
          <p:cNvPicPr>
            <a:picLocks noChangeAspect="1"/>
          </p:cNvPicPr>
          <p:nvPr/>
        </p:nvPicPr>
        <p:blipFill>
          <a:blip r:embed="rId3"/>
          <a:stretch>
            <a:fillRect/>
          </a:stretch>
        </p:blipFill>
        <p:spPr>
          <a:xfrm>
            <a:off x="1816514" y="2977074"/>
            <a:ext cx="1079086" cy="1085182"/>
          </a:xfrm>
          <a:prstGeom prst="rect">
            <a:avLst/>
          </a:prstGeom>
        </p:spPr>
      </p:pic>
      <p:pic>
        <p:nvPicPr>
          <p:cNvPr id="65" name="Imagen 64">
            <a:extLst>
              <a:ext uri="{FF2B5EF4-FFF2-40B4-BE49-F238E27FC236}">
                <a16:creationId xmlns:a16="http://schemas.microsoft.com/office/drawing/2014/main" id="{2783024C-807C-4716-F0A2-5C0D6A94C241}"/>
              </a:ext>
            </a:extLst>
          </p:cNvPr>
          <p:cNvPicPr>
            <a:picLocks noChangeAspect="1"/>
          </p:cNvPicPr>
          <p:nvPr/>
        </p:nvPicPr>
        <p:blipFill>
          <a:blip r:embed="rId4"/>
          <a:stretch>
            <a:fillRect/>
          </a:stretch>
        </p:blipFill>
        <p:spPr>
          <a:xfrm>
            <a:off x="2380700" y="4328886"/>
            <a:ext cx="1079086" cy="1079086"/>
          </a:xfrm>
          <a:prstGeom prst="rect">
            <a:avLst/>
          </a:prstGeom>
        </p:spPr>
      </p:pic>
      <p:pic>
        <p:nvPicPr>
          <p:cNvPr id="85" name="Imagen 84">
            <a:extLst>
              <a:ext uri="{FF2B5EF4-FFF2-40B4-BE49-F238E27FC236}">
                <a16:creationId xmlns:a16="http://schemas.microsoft.com/office/drawing/2014/main" id="{88D80468-3B5D-C59D-B932-EF41D0CE9313}"/>
              </a:ext>
            </a:extLst>
          </p:cNvPr>
          <p:cNvPicPr>
            <a:picLocks noChangeAspect="1"/>
          </p:cNvPicPr>
          <p:nvPr/>
        </p:nvPicPr>
        <p:blipFill>
          <a:blip r:embed="rId5"/>
          <a:stretch>
            <a:fillRect/>
          </a:stretch>
        </p:blipFill>
        <p:spPr>
          <a:xfrm>
            <a:off x="2895600" y="5814743"/>
            <a:ext cx="1085182" cy="1085182"/>
          </a:xfrm>
          <a:prstGeom prst="rect">
            <a:avLst/>
          </a:prstGeom>
        </p:spPr>
      </p:pic>
      <p:pic>
        <p:nvPicPr>
          <p:cNvPr id="96" name="Imagen 95">
            <a:extLst>
              <a:ext uri="{FF2B5EF4-FFF2-40B4-BE49-F238E27FC236}">
                <a16:creationId xmlns:a16="http://schemas.microsoft.com/office/drawing/2014/main" id="{08AA84DD-FE6E-CB18-E938-CDD52442CA36}"/>
              </a:ext>
            </a:extLst>
          </p:cNvPr>
          <p:cNvPicPr>
            <a:picLocks noChangeAspect="1"/>
          </p:cNvPicPr>
          <p:nvPr/>
        </p:nvPicPr>
        <p:blipFill>
          <a:blip r:embed="rId6"/>
          <a:stretch>
            <a:fillRect/>
          </a:stretch>
        </p:blipFill>
        <p:spPr>
          <a:xfrm>
            <a:off x="3664316" y="7688969"/>
            <a:ext cx="1079086" cy="1085182"/>
          </a:xfrm>
          <a:prstGeom prst="rect">
            <a:avLst/>
          </a:prstGeom>
        </p:spPr>
      </p:pic>
      <p:pic>
        <p:nvPicPr>
          <p:cNvPr id="97" name="Imagen 96">
            <a:extLst>
              <a:ext uri="{FF2B5EF4-FFF2-40B4-BE49-F238E27FC236}">
                <a16:creationId xmlns:a16="http://schemas.microsoft.com/office/drawing/2014/main" id="{1E2E8AA6-B49C-09AD-CD6C-B70114C514C5}"/>
              </a:ext>
            </a:extLst>
          </p:cNvPr>
          <p:cNvPicPr>
            <a:picLocks noChangeAspect="1"/>
          </p:cNvPicPr>
          <p:nvPr/>
        </p:nvPicPr>
        <p:blipFill>
          <a:blip r:embed="rId7"/>
          <a:stretch>
            <a:fillRect/>
          </a:stretch>
        </p:blipFill>
        <p:spPr>
          <a:xfrm>
            <a:off x="3286963" y="2773941"/>
            <a:ext cx="7803556" cy="1396105"/>
          </a:xfrm>
          <a:prstGeom prst="rect">
            <a:avLst/>
          </a:prstGeom>
        </p:spPr>
      </p:pic>
      <p:pic>
        <p:nvPicPr>
          <p:cNvPr id="98" name="Imagen 97" descr="Icono&#10;&#10;El contenido generado por IA puede ser incorrecto.">
            <a:extLst>
              <a:ext uri="{FF2B5EF4-FFF2-40B4-BE49-F238E27FC236}">
                <a16:creationId xmlns:a16="http://schemas.microsoft.com/office/drawing/2014/main" id="{A02C2605-07AC-3AC4-5700-1E340E97B138}"/>
              </a:ext>
            </a:extLst>
          </p:cNvPr>
          <p:cNvPicPr>
            <a:picLocks noChangeAspect="1"/>
          </p:cNvPicPr>
          <p:nvPr/>
        </p:nvPicPr>
        <p:blipFill>
          <a:blip r:embed="rId8" cstate="print">
            <a:extLst>
              <a:ext uri="{28A0092B-C50C-407E-A947-70E740481C1C}">
                <a14:useLocalDpi xmlns:a14="http://schemas.microsoft.com/office/drawing/2010/main" val="0"/>
              </a:ext>
            </a:extLst>
          </a:blip>
          <a:srcRect l="30377" t="16327" r="30874" b="16452"/>
          <a:stretch>
            <a:fillRect/>
          </a:stretch>
        </p:blipFill>
        <p:spPr>
          <a:xfrm>
            <a:off x="13725156" y="2316188"/>
            <a:ext cx="843382" cy="822977"/>
          </a:xfrm>
          <a:prstGeom prst="ellipse">
            <a:avLst/>
          </a:prstGeom>
        </p:spPr>
      </p:pic>
      <p:pic>
        <p:nvPicPr>
          <p:cNvPr id="99" name="Imagen 98">
            <a:extLst>
              <a:ext uri="{FF2B5EF4-FFF2-40B4-BE49-F238E27FC236}">
                <a16:creationId xmlns:a16="http://schemas.microsoft.com/office/drawing/2014/main" id="{F61E0D4E-0FF2-14A0-E78F-D9A048956ADD}"/>
              </a:ext>
            </a:extLst>
          </p:cNvPr>
          <p:cNvPicPr>
            <a:picLocks noChangeAspect="1"/>
          </p:cNvPicPr>
          <p:nvPr/>
        </p:nvPicPr>
        <p:blipFill>
          <a:blip r:embed="rId9"/>
          <a:stretch>
            <a:fillRect/>
          </a:stretch>
        </p:blipFill>
        <p:spPr>
          <a:xfrm>
            <a:off x="3787100" y="4204805"/>
            <a:ext cx="7803556" cy="1396105"/>
          </a:xfrm>
          <a:prstGeom prst="rect">
            <a:avLst/>
          </a:prstGeom>
        </p:spPr>
      </p:pic>
      <p:pic>
        <p:nvPicPr>
          <p:cNvPr id="100" name="Imagen 99">
            <a:extLst>
              <a:ext uri="{FF2B5EF4-FFF2-40B4-BE49-F238E27FC236}">
                <a16:creationId xmlns:a16="http://schemas.microsoft.com/office/drawing/2014/main" id="{1F7ED41C-1228-8ED1-C41E-DF0AC46E6241}"/>
              </a:ext>
            </a:extLst>
          </p:cNvPr>
          <p:cNvPicPr>
            <a:picLocks noChangeAspect="1"/>
          </p:cNvPicPr>
          <p:nvPr/>
        </p:nvPicPr>
        <p:blipFill>
          <a:blip r:embed="rId10"/>
          <a:stretch>
            <a:fillRect/>
          </a:stretch>
        </p:blipFill>
        <p:spPr>
          <a:xfrm>
            <a:off x="4287238" y="5708117"/>
            <a:ext cx="7803556" cy="1371719"/>
          </a:xfrm>
          <a:prstGeom prst="rect">
            <a:avLst/>
          </a:prstGeom>
        </p:spPr>
      </p:pic>
      <p:pic>
        <p:nvPicPr>
          <p:cNvPr id="101" name="Imagen 100">
            <a:extLst>
              <a:ext uri="{FF2B5EF4-FFF2-40B4-BE49-F238E27FC236}">
                <a16:creationId xmlns:a16="http://schemas.microsoft.com/office/drawing/2014/main" id="{91D2162A-D581-1B9D-96EF-2CDAB18B11F6}"/>
              </a:ext>
            </a:extLst>
          </p:cNvPr>
          <p:cNvPicPr>
            <a:picLocks noChangeAspect="1"/>
          </p:cNvPicPr>
          <p:nvPr/>
        </p:nvPicPr>
        <p:blipFill>
          <a:blip r:embed="rId11"/>
          <a:stretch>
            <a:fillRect/>
          </a:stretch>
        </p:blipFill>
        <p:spPr>
          <a:xfrm>
            <a:off x="5199546" y="7195150"/>
            <a:ext cx="7888908" cy="207282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8"/>
                    </p:tgtEl>
                  </p:cond>
                </p:stCondLst>
                <p:endSync evt="end" delay="0">
                  <p:rtn val="all"/>
                </p:endSync>
                <p:childTnLst>
                  <p:par>
                    <p:cTn id="3" fill="hold">
                      <p:stCondLst>
                        <p:cond delay="0"/>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500" fill="hold"/>
                                        <p:tgtEl>
                                          <p:spTgt spid="97"/>
                                        </p:tgtEl>
                                        <p:attrNameLst>
                                          <p:attrName>ppt_x</p:attrName>
                                        </p:attrNameLst>
                                      </p:cBhvr>
                                      <p:tavLst>
                                        <p:tav tm="0">
                                          <p:val>
                                            <p:strVal val="0-#ppt_w/2"/>
                                          </p:val>
                                        </p:tav>
                                        <p:tav tm="100000">
                                          <p:val>
                                            <p:strVal val="#ppt_x"/>
                                          </p:val>
                                        </p:tav>
                                      </p:tavLst>
                                    </p:anim>
                                    <p:anim calcmode="lin" valueType="num">
                                      <p:cBhvr additive="base">
                                        <p:cTn id="8" dur="500" fill="hold"/>
                                        <p:tgtEl>
                                          <p:spTgt spid="9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cBhvr additive="base">
                                        <p:cTn id="11" dur="500" fill="hold"/>
                                        <p:tgtEl>
                                          <p:spTgt spid="99"/>
                                        </p:tgtEl>
                                        <p:attrNameLst>
                                          <p:attrName>ppt_x</p:attrName>
                                        </p:attrNameLst>
                                      </p:cBhvr>
                                      <p:tavLst>
                                        <p:tav tm="0">
                                          <p:val>
                                            <p:strVal val="0-#ppt_w/2"/>
                                          </p:val>
                                        </p:tav>
                                        <p:tav tm="100000">
                                          <p:val>
                                            <p:strVal val="#ppt_x"/>
                                          </p:val>
                                        </p:tav>
                                      </p:tavLst>
                                    </p:anim>
                                    <p:anim calcmode="lin" valueType="num">
                                      <p:cBhvr additive="base">
                                        <p:cTn id="12" dur="500" fill="hold"/>
                                        <p:tgtEl>
                                          <p:spTgt spid="9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 calcmode="lin" valueType="num">
                                      <p:cBhvr additive="base">
                                        <p:cTn id="15" dur="500" fill="hold"/>
                                        <p:tgtEl>
                                          <p:spTgt spid="101"/>
                                        </p:tgtEl>
                                        <p:attrNameLst>
                                          <p:attrName>ppt_x</p:attrName>
                                        </p:attrNameLst>
                                      </p:cBhvr>
                                      <p:tavLst>
                                        <p:tav tm="0">
                                          <p:val>
                                            <p:strVal val="0-#ppt_w/2"/>
                                          </p:val>
                                        </p:tav>
                                        <p:tav tm="100000">
                                          <p:val>
                                            <p:strVal val="#ppt_x"/>
                                          </p:val>
                                        </p:tav>
                                      </p:tavLst>
                                    </p:anim>
                                    <p:anim calcmode="lin" valueType="num">
                                      <p:cBhvr additive="base">
                                        <p:cTn id="16" dur="500" fill="hold"/>
                                        <p:tgtEl>
                                          <p:spTgt spid="10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 calcmode="lin" valueType="num">
                                      <p:cBhvr additive="base">
                                        <p:cTn id="19" dur="500" fill="hold"/>
                                        <p:tgtEl>
                                          <p:spTgt spid="96"/>
                                        </p:tgtEl>
                                        <p:attrNameLst>
                                          <p:attrName>ppt_x</p:attrName>
                                        </p:attrNameLst>
                                      </p:cBhvr>
                                      <p:tavLst>
                                        <p:tav tm="0">
                                          <p:val>
                                            <p:strVal val="0-#ppt_w/2"/>
                                          </p:val>
                                        </p:tav>
                                        <p:tav tm="100000">
                                          <p:val>
                                            <p:strVal val="#ppt_x"/>
                                          </p:val>
                                        </p:tav>
                                      </p:tavLst>
                                    </p:anim>
                                    <p:anim calcmode="lin" valueType="num">
                                      <p:cBhvr additive="base">
                                        <p:cTn id="20" dur="500" fill="hold"/>
                                        <p:tgtEl>
                                          <p:spTgt spid="9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additive="base">
                                        <p:cTn id="23" dur="500" fill="hold"/>
                                        <p:tgtEl>
                                          <p:spTgt spid="100"/>
                                        </p:tgtEl>
                                        <p:attrNameLst>
                                          <p:attrName>ppt_x</p:attrName>
                                        </p:attrNameLst>
                                      </p:cBhvr>
                                      <p:tavLst>
                                        <p:tav tm="0">
                                          <p:val>
                                            <p:strVal val="0-#ppt_w/2"/>
                                          </p:val>
                                        </p:tav>
                                        <p:tav tm="100000">
                                          <p:val>
                                            <p:strVal val="#ppt_x"/>
                                          </p:val>
                                        </p:tav>
                                      </p:tavLst>
                                    </p:anim>
                                    <p:anim calcmode="lin" valueType="num">
                                      <p:cBhvr additive="base">
                                        <p:cTn id="24" dur="500" fill="hold"/>
                                        <p:tgtEl>
                                          <p:spTgt spid="10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additive="base">
                                        <p:cTn id="27" dur="500" fill="hold"/>
                                        <p:tgtEl>
                                          <p:spTgt spid="85"/>
                                        </p:tgtEl>
                                        <p:attrNameLst>
                                          <p:attrName>ppt_x</p:attrName>
                                        </p:attrNameLst>
                                      </p:cBhvr>
                                      <p:tavLst>
                                        <p:tav tm="0">
                                          <p:val>
                                            <p:strVal val="0-#ppt_w/2"/>
                                          </p:val>
                                        </p:tav>
                                        <p:tav tm="100000">
                                          <p:val>
                                            <p:strVal val="#ppt_x"/>
                                          </p:val>
                                        </p:tav>
                                      </p:tavLst>
                                    </p:anim>
                                    <p:anim calcmode="lin" valueType="num">
                                      <p:cBhvr additive="base">
                                        <p:cTn id="28" dur="500" fill="hold"/>
                                        <p:tgtEl>
                                          <p:spTgt spid="8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0-#ppt_w/2"/>
                                          </p:val>
                                        </p:tav>
                                        <p:tav tm="100000">
                                          <p:val>
                                            <p:strVal val="#ppt_x"/>
                                          </p:val>
                                        </p:tav>
                                      </p:tavLst>
                                    </p:anim>
                                    <p:anim calcmode="lin" valueType="num">
                                      <p:cBhvr additive="base">
                                        <p:cTn id="32" dur="500" fill="hold"/>
                                        <p:tgtEl>
                                          <p:spTgt spid="6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0-#ppt_w/2"/>
                                          </p:val>
                                        </p:tav>
                                        <p:tav tm="100000">
                                          <p:val>
                                            <p:strVal val="#ppt_x"/>
                                          </p:val>
                                        </p:tav>
                                      </p:tavLst>
                                    </p:anim>
                                    <p:anim calcmode="lin" valueType="num">
                                      <p:cBhvr additive="base">
                                        <p:cTn id="36"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98"/>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grpSp>
        <p:nvGrpSpPr>
          <p:cNvPr id="3" name="Group 3"/>
          <p:cNvGrpSpPr/>
          <p:nvPr/>
        </p:nvGrpSpPr>
        <p:grpSpPr>
          <a:xfrm>
            <a:off x="1630817" y="5036874"/>
            <a:ext cx="4885224" cy="3313411"/>
            <a:chOff x="0" y="0"/>
            <a:chExt cx="7186303" cy="4874121"/>
          </a:xfrm>
        </p:grpSpPr>
        <p:sp>
          <p:nvSpPr>
            <p:cNvPr id="4" name="Freeform 4"/>
            <p:cNvSpPr/>
            <p:nvPr/>
          </p:nvSpPr>
          <p:spPr>
            <a:xfrm>
              <a:off x="1270" y="-10160"/>
              <a:ext cx="7182494" cy="4898252"/>
            </a:xfrm>
            <a:custGeom>
              <a:avLst/>
              <a:gdLst/>
              <a:ahLst/>
              <a:cxnLst/>
              <a:rect l="l" t="t" r="r" b="b"/>
              <a:pathLst>
                <a:path w="7182494" h="4898252">
                  <a:moveTo>
                    <a:pt x="7179954" y="4084181"/>
                  </a:moveTo>
                  <a:cubicBezTo>
                    <a:pt x="7178683" y="3919081"/>
                    <a:pt x="7182494" y="3783276"/>
                    <a:pt x="7172333" y="3680959"/>
                  </a:cubicBezTo>
                  <a:cubicBezTo>
                    <a:pt x="7181223" y="3656003"/>
                    <a:pt x="7172333" y="3564500"/>
                    <a:pt x="7181223" y="3524571"/>
                  </a:cubicBezTo>
                  <a:cubicBezTo>
                    <a:pt x="7177414" y="3496289"/>
                    <a:pt x="7178683" y="3468006"/>
                    <a:pt x="7172333" y="3458024"/>
                  </a:cubicBezTo>
                  <a:lnTo>
                    <a:pt x="7172333" y="3430573"/>
                  </a:lnTo>
                  <a:cubicBezTo>
                    <a:pt x="7174873" y="3134435"/>
                    <a:pt x="7176144" y="2848280"/>
                    <a:pt x="7169794" y="2551311"/>
                  </a:cubicBezTo>
                  <a:cubicBezTo>
                    <a:pt x="7169794" y="2468126"/>
                    <a:pt x="7168523" y="2385774"/>
                    <a:pt x="7168523" y="2302589"/>
                  </a:cubicBezTo>
                  <a:cubicBezTo>
                    <a:pt x="7165983" y="2280961"/>
                    <a:pt x="7164714" y="2258501"/>
                    <a:pt x="7163444" y="2235209"/>
                  </a:cubicBezTo>
                  <a:cubicBezTo>
                    <a:pt x="7162173" y="2132060"/>
                    <a:pt x="7164714" y="2033071"/>
                    <a:pt x="7164714" y="1934913"/>
                  </a:cubicBezTo>
                  <a:cubicBezTo>
                    <a:pt x="7167254" y="1853392"/>
                    <a:pt x="7168523" y="1769375"/>
                    <a:pt x="7165983" y="1686191"/>
                  </a:cubicBezTo>
                  <a:cubicBezTo>
                    <a:pt x="7165983" y="1684527"/>
                    <a:pt x="7167254" y="1685359"/>
                    <a:pt x="7167254" y="1686191"/>
                  </a:cubicBezTo>
                  <a:cubicBezTo>
                    <a:pt x="7163444" y="1615484"/>
                    <a:pt x="7160904" y="1513167"/>
                    <a:pt x="7163444" y="1429150"/>
                  </a:cubicBezTo>
                  <a:lnTo>
                    <a:pt x="7158364" y="1380903"/>
                  </a:lnTo>
                  <a:lnTo>
                    <a:pt x="7158364" y="1245312"/>
                  </a:lnTo>
                  <a:cubicBezTo>
                    <a:pt x="7160904" y="1121367"/>
                    <a:pt x="7163444" y="974090"/>
                    <a:pt x="7163444" y="783590"/>
                  </a:cubicBezTo>
                  <a:cubicBezTo>
                    <a:pt x="7163444" y="548640"/>
                    <a:pt x="7163444" y="311150"/>
                    <a:pt x="7164714" y="74930"/>
                  </a:cubicBezTo>
                  <a:lnTo>
                    <a:pt x="7164714" y="17780"/>
                  </a:lnTo>
                  <a:lnTo>
                    <a:pt x="7124073" y="17780"/>
                  </a:lnTo>
                  <a:lnTo>
                    <a:pt x="7124073" y="52070"/>
                  </a:lnTo>
                  <a:lnTo>
                    <a:pt x="7130423" y="52070"/>
                  </a:lnTo>
                  <a:lnTo>
                    <a:pt x="7130423" y="74930"/>
                  </a:lnTo>
                  <a:cubicBezTo>
                    <a:pt x="7130423" y="100330"/>
                    <a:pt x="7131694" y="127000"/>
                    <a:pt x="7131694" y="153670"/>
                  </a:cubicBezTo>
                  <a:cubicBezTo>
                    <a:pt x="7131694" y="191770"/>
                    <a:pt x="7131694" y="231140"/>
                    <a:pt x="7132964" y="270510"/>
                  </a:cubicBezTo>
                  <a:lnTo>
                    <a:pt x="7132964" y="508000"/>
                  </a:lnTo>
                  <a:cubicBezTo>
                    <a:pt x="7132964" y="661670"/>
                    <a:pt x="7134233" y="815340"/>
                    <a:pt x="7139314" y="965200"/>
                  </a:cubicBezTo>
                  <a:lnTo>
                    <a:pt x="7134233" y="955040"/>
                  </a:lnTo>
                  <a:cubicBezTo>
                    <a:pt x="7136773" y="993140"/>
                    <a:pt x="7136773" y="1033780"/>
                    <a:pt x="7138044" y="1063138"/>
                  </a:cubicBezTo>
                  <a:cubicBezTo>
                    <a:pt x="7138044" y="1078111"/>
                    <a:pt x="7139314" y="1093084"/>
                    <a:pt x="7139314" y="1108889"/>
                  </a:cubicBezTo>
                  <a:cubicBezTo>
                    <a:pt x="7140583" y="1203720"/>
                    <a:pt x="7135504" y="1302709"/>
                    <a:pt x="7139314" y="1397540"/>
                  </a:cubicBezTo>
                  <a:lnTo>
                    <a:pt x="7136773" y="1388390"/>
                  </a:lnTo>
                  <a:cubicBezTo>
                    <a:pt x="7135504" y="1522317"/>
                    <a:pt x="7136773" y="1652085"/>
                    <a:pt x="7138044" y="1780189"/>
                  </a:cubicBezTo>
                  <a:cubicBezTo>
                    <a:pt x="7138044" y="1840914"/>
                    <a:pt x="7136773" y="1901639"/>
                    <a:pt x="7138044" y="1962364"/>
                  </a:cubicBezTo>
                  <a:cubicBezTo>
                    <a:pt x="7136773" y="2096291"/>
                    <a:pt x="7140583" y="2186130"/>
                    <a:pt x="7140583" y="2320889"/>
                  </a:cubicBezTo>
                  <a:lnTo>
                    <a:pt x="7135504" y="2324217"/>
                  </a:lnTo>
                  <a:cubicBezTo>
                    <a:pt x="7153283" y="2550479"/>
                    <a:pt x="7120264" y="2799201"/>
                    <a:pt x="7139314" y="3034614"/>
                  </a:cubicBezTo>
                  <a:lnTo>
                    <a:pt x="7132964" y="3017977"/>
                  </a:lnTo>
                  <a:cubicBezTo>
                    <a:pt x="7143123" y="3054578"/>
                    <a:pt x="7129154" y="3160223"/>
                    <a:pt x="7145664" y="3146913"/>
                  </a:cubicBezTo>
                  <a:lnTo>
                    <a:pt x="7140583" y="3188505"/>
                  </a:lnTo>
                  <a:cubicBezTo>
                    <a:pt x="7162173" y="3348220"/>
                    <a:pt x="7130423" y="3479652"/>
                    <a:pt x="7144394" y="3675968"/>
                  </a:cubicBezTo>
                  <a:lnTo>
                    <a:pt x="7140583" y="3663490"/>
                  </a:lnTo>
                  <a:cubicBezTo>
                    <a:pt x="7143123" y="3715896"/>
                    <a:pt x="7145664" y="3776621"/>
                    <a:pt x="7141854" y="3814886"/>
                  </a:cubicBezTo>
                  <a:cubicBezTo>
                    <a:pt x="7141854" y="3809063"/>
                    <a:pt x="7140583" y="3811559"/>
                    <a:pt x="7139314" y="3799081"/>
                  </a:cubicBezTo>
                  <a:cubicBezTo>
                    <a:pt x="7124073" y="4019411"/>
                    <a:pt x="7140583" y="4297542"/>
                    <a:pt x="7140583" y="4561702"/>
                  </a:cubicBezTo>
                  <a:lnTo>
                    <a:pt x="7132964" y="4531222"/>
                  </a:lnTo>
                  <a:cubicBezTo>
                    <a:pt x="7135504" y="4569322"/>
                    <a:pt x="7136773" y="4618852"/>
                    <a:pt x="7136773" y="4672192"/>
                  </a:cubicBezTo>
                  <a:lnTo>
                    <a:pt x="7136773" y="4833481"/>
                  </a:lnTo>
                  <a:cubicBezTo>
                    <a:pt x="7132964" y="4833481"/>
                    <a:pt x="7130423" y="4832211"/>
                    <a:pt x="7125344" y="4832211"/>
                  </a:cubicBezTo>
                  <a:lnTo>
                    <a:pt x="7122804" y="4833481"/>
                  </a:lnTo>
                  <a:lnTo>
                    <a:pt x="7111373" y="4838561"/>
                  </a:lnTo>
                  <a:lnTo>
                    <a:pt x="7103754" y="4838561"/>
                  </a:lnTo>
                  <a:cubicBezTo>
                    <a:pt x="7083433" y="4833481"/>
                    <a:pt x="7087244" y="4836022"/>
                    <a:pt x="7078354" y="4830942"/>
                  </a:cubicBezTo>
                  <a:cubicBezTo>
                    <a:pt x="6974214" y="4829672"/>
                    <a:pt x="6960244" y="4819511"/>
                    <a:pt x="6886583" y="4814431"/>
                  </a:cubicBezTo>
                  <a:cubicBezTo>
                    <a:pt x="6886583" y="4814431"/>
                    <a:pt x="6887854" y="4814431"/>
                    <a:pt x="6886583" y="4815702"/>
                  </a:cubicBezTo>
                  <a:cubicBezTo>
                    <a:pt x="6835783" y="4824592"/>
                    <a:pt x="6765933" y="4819511"/>
                    <a:pt x="6725294" y="4818242"/>
                  </a:cubicBezTo>
                  <a:lnTo>
                    <a:pt x="6708783" y="4814431"/>
                  </a:lnTo>
                  <a:cubicBezTo>
                    <a:pt x="6684654" y="4805542"/>
                    <a:pt x="6590673" y="4830942"/>
                    <a:pt x="6622423" y="4816972"/>
                  </a:cubicBezTo>
                  <a:cubicBezTo>
                    <a:pt x="6411603" y="4820781"/>
                    <a:pt x="6170303" y="4820781"/>
                    <a:pt x="5892304" y="4820781"/>
                  </a:cubicBezTo>
                  <a:cubicBezTo>
                    <a:pt x="5852850" y="4827131"/>
                    <a:pt x="5676829" y="4820781"/>
                    <a:pt x="5739043" y="4830942"/>
                  </a:cubicBezTo>
                  <a:cubicBezTo>
                    <a:pt x="5669242" y="4818242"/>
                    <a:pt x="5459837" y="4815702"/>
                    <a:pt x="5382448" y="4815702"/>
                  </a:cubicBezTo>
                  <a:cubicBezTo>
                    <a:pt x="5385483" y="4814431"/>
                    <a:pt x="5388518" y="4813161"/>
                    <a:pt x="5400657" y="4813161"/>
                  </a:cubicBezTo>
                  <a:cubicBezTo>
                    <a:pt x="5250432" y="4796652"/>
                    <a:pt x="5221601" y="4828402"/>
                    <a:pt x="5080480" y="4808081"/>
                  </a:cubicBezTo>
                  <a:cubicBezTo>
                    <a:pt x="5057718" y="4822052"/>
                    <a:pt x="4824035" y="4804272"/>
                    <a:pt x="4743611" y="4819511"/>
                  </a:cubicBezTo>
                  <a:cubicBezTo>
                    <a:pt x="4726920" y="4816972"/>
                    <a:pt x="4720850" y="4813161"/>
                    <a:pt x="4726920" y="4811892"/>
                  </a:cubicBezTo>
                  <a:cubicBezTo>
                    <a:pt x="4471992" y="4809352"/>
                    <a:pt x="4191268" y="4808081"/>
                    <a:pt x="3977310" y="4805542"/>
                  </a:cubicBezTo>
                  <a:cubicBezTo>
                    <a:pt x="3793702" y="4818242"/>
                    <a:pt x="3532705" y="4800461"/>
                    <a:pt x="3373375" y="4816972"/>
                  </a:cubicBezTo>
                  <a:cubicBezTo>
                    <a:pt x="3242876" y="4813161"/>
                    <a:pt x="3030436" y="4806811"/>
                    <a:pt x="2848345" y="4813161"/>
                  </a:cubicBezTo>
                  <a:lnTo>
                    <a:pt x="2866554" y="4810622"/>
                  </a:lnTo>
                  <a:cubicBezTo>
                    <a:pt x="2660184" y="4811892"/>
                    <a:pt x="2402221" y="4811892"/>
                    <a:pt x="2261101" y="4823322"/>
                  </a:cubicBezTo>
                  <a:cubicBezTo>
                    <a:pt x="2200404" y="4806811"/>
                    <a:pt x="2110875" y="4810622"/>
                    <a:pt x="2021347" y="4805542"/>
                  </a:cubicBezTo>
                  <a:cubicBezTo>
                    <a:pt x="1883261" y="4813161"/>
                    <a:pt x="1605572" y="4810622"/>
                    <a:pt x="1394650" y="4818242"/>
                  </a:cubicBezTo>
                  <a:cubicBezTo>
                    <a:pt x="1362784" y="4810622"/>
                    <a:pt x="1221663" y="4822052"/>
                    <a:pt x="1211041" y="4810622"/>
                  </a:cubicBezTo>
                  <a:cubicBezTo>
                    <a:pt x="1004570" y="4818242"/>
                    <a:pt x="814070" y="4822052"/>
                    <a:pt x="617220" y="4823322"/>
                  </a:cubicBezTo>
                  <a:lnTo>
                    <a:pt x="318770" y="4823322"/>
                  </a:lnTo>
                  <a:lnTo>
                    <a:pt x="168910" y="4822052"/>
                  </a:lnTo>
                  <a:lnTo>
                    <a:pt x="93980" y="4820781"/>
                  </a:lnTo>
                  <a:lnTo>
                    <a:pt x="58420" y="4820781"/>
                  </a:lnTo>
                  <a:lnTo>
                    <a:pt x="45720" y="4819511"/>
                  </a:lnTo>
                  <a:lnTo>
                    <a:pt x="48260" y="4819511"/>
                  </a:lnTo>
                  <a:cubicBezTo>
                    <a:pt x="52070" y="4677272"/>
                    <a:pt x="55880" y="4537572"/>
                    <a:pt x="58420" y="4402952"/>
                  </a:cubicBezTo>
                  <a:cubicBezTo>
                    <a:pt x="55880" y="4378822"/>
                    <a:pt x="53340" y="4354692"/>
                    <a:pt x="49530" y="4329292"/>
                  </a:cubicBezTo>
                  <a:cubicBezTo>
                    <a:pt x="46990" y="4164192"/>
                    <a:pt x="45720" y="3981311"/>
                    <a:pt x="45720" y="3817381"/>
                  </a:cubicBezTo>
                  <a:cubicBezTo>
                    <a:pt x="46990" y="3789930"/>
                    <a:pt x="48260" y="3761648"/>
                    <a:pt x="45720" y="3732533"/>
                  </a:cubicBezTo>
                  <a:lnTo>
                    <a:pt x="45720" y="3714233"/>
                  </a:lnTo>
                  <a:lnTo>
                    <a:pt x="48260" y="3710073"/>
                  </a:lnTo>
                  <a:lnTo>
                    <a:pt x="49530" y="3665154"/>
                  </a:lnTo>
                  <a:cubicBezTo>
                    <a:pt x="50800" y="3665986"/>
                    <a:pt x="53340" y="3665986"/>
                    <a:pt x="54610" y="3669313"/>
                  </a:cubicBezTo>
                  <a:lnTo>
                    <a:pt x="54610" y="3678463"/>
                  </a:lnTo>
                  <a:lnTo>
                    <a:pt x="54610" y="3670145"/>
                  </a:lnTo>
                  <a:cubicBezTo>
                    <a:pt x="55880" y="3672640"/>
                    <a:pt x="57150" y="3675968"/>
                    <a:pt x="57150" y="3680959"/>
                  </a:cubicBezTo>
                  <a:lnTo>
                    <a:pt x="57150" y="3446378"/>
                  </a:lnTo>
                  <a:cubicBezTo>
                    <a:pt x="58420" y="3448042"/>
                    <a:pt x="59690" y="3449705"/>
                    <a:pt x="58420" y="3455528"/>
                  </a:cubicBezTo>
                  <a:cubicBezTo>
                    <a:pt x="69850" y="3395636"/>
                    <a:pt x="57150" y="3370680"/>
                    <a:pt x="57150" y="3332415"/>
                  </a:cubicBezTo>
                  <a:lnTo>
                    <a:pt x="57150" y="3324929"/>
                  </a:lnTo>
                  <a:cubicBezTo>
                    <a:pt x="57150" y="3311619"/>
                    <a:pt x="59690" y="3297477"/>
                    <a:pt x="63500" y="3279177"/>
                  </a:cubicBezTo>
                  <a:cubicBezTo>
                    <a:pt x="50800" y="3268363"/>
                    <a:pt x="64770" y="3156895"/>
                    <a:pt x="54610" y="3105321"/>
                  </a:cubicBezTo>
                  <a:lnTo>
                    <a:pt x="54610" y="3087020"/>
                  </a:lnTo>
                  <a:cubicBezTo>
                    <a:pt x="57150" y="3083693"/>
                    <a:pt x="58420" y="3082029"/>
                    <a:pt x="59690" y="3084525"/>
                  </a:cubicBezTo>
                  <a:cubicBezTo>
                    <a:pt x="62230" y="2944774"/>
                    <a:pt x="63500" y="2790051"/>
                    <a:pt x="66040" y="2671097"/>
                  </a:cubicBezTo>
                  <a:cubicBezTo>
                    <a:pt x="53340" y="2569612"/>
                    <a:pt x="71120" y="2425702"/>
                    <a:pt x="54610" y="2339190"/>
                  </a:cubicBezTo>
                  <a:cubicBezTo>
                    <a:pt x="58420" y="2266820"/>
                    <a:pt x="64770" y="2150361"/>
                    <a:pt x="58420" y="2049708"/>
                  </a:cubicBezTo>
                  <a:lnTo>
                    <a:pt x="60960" y="2059690"/>
                  </a:lnTo>
                  <a:cubicBezTo>
                    <a:pt x="59690" y="1945727"/>
                    <a:pt x="59690" y="1804313"/>
                    <a:pt x="48260" y="1726119"/>
                  </a:cubicBezTo>
                  <a:cubicBezTo>
                    <a:pt x="64770" y="1692845"/>
                    <a:pt x="60960" y="1643766"/>
                    <a:pt x="66040" y="1594688"/>
                  </a:cubicBezTo>
                  <a:cubicBezTo>
                    <a:pt x="58420" y="1518989"/>
                    <a:pt x="60960" y="1365930"/>
                    <a:pt x="53340" y="1250303"/>
                  </a:cubicBezTo>
                  <a:cubicBezTo>
                    <a:pt x="60960" y="1232834"/>
                    <a:pt x="50800" y="1154641"/>
                    <a:pt x="60960" y="1148818"/>
                  </a:cubicBezTo>
                  <a:cubicBezTo>
                    <a:pt x="53340" y="1028700"/>
                    <a:pt x="49530" y="836930"/>
                    <a:pt x="48260" y="638810"/>
                  </a:cubicBezTo>
                  <a:lnTo>
                    <a:pt x="48260" y="339090"/>
                  </a:lnTo>
                  <a:lnTo>
                    <a:pt x="49530" y="189230"/>
                  </a:lnTo>
                  <a:lnTo>
                    <a:pt x="50800" y="114300"/>
                  </a:lnTo>
                  <a:lnTo>
                    <a:pt x="50800" y="78740"/>
                  </a:lnTo>
                  <a:lnTo>
                    <a:pt x="52070" y="66040"/>
                  </a:lnTo>
                  <a:lnTo>
                    <a:pt x="64770" y="66040"/>
                  </a:lnTo>
                  <a:cubicBezTo>
                    <a:pt x="210820" y="69850"/>
                    <a:pt x="354330" y="73660"/>
                    <a:pt x="492760" y="77470"/>
                  </a:cubicBezTo>
                  <a:cubicBezTo>
                    <a:pt x="558800" y="71120"/>
                    <a:pt x="633730" y="58420"/>
                    <a:pt x="701040" y="50800"/>
                  </a:cubicBezTo>
                  <a:cubicBezTo>
                    <a:pt x="707390" y="52070"/>
                    <a:pt x="707390" y="53340"/>
                    <a:pt x="692150" y="53340"/>
                  </a:cubicBezTo>
                  <a:cubicBezTo>
                    <a:pt x="788670" y="50800"/>
                    <a:pt x="877570" y="62230"/>
                    <a:pt x="974090" y="59690"/>
                  </a:cubicBezTo>
                  <a:cubicBezTo>
                    <a:pt x="972820" y="60960"/>
                    <a:pt x="972820" y="60960"/>
                    <a:pt x="957580" y="63500"/>
                  </a:cubicBezTo>
                  <a:cubicBezTo>
                    <a:pt x="1051711" y="58420"/>
                    <a:pt x="1165518" y="72390"/>
                    <a:pt x="1292982" y="63500"/>
                  </a:cubicBezTo>
                  <a:lnTo>
                    <a:pt x="1300569" y="66040"/>
                  </a:lnTo>
                  <a:lnTo>
                    <a:pt x="1380993" y="62230"/>
                  </a:lnTo>
                  <a:cubicBezTo>
                    <a:pt x="1379476" y="64770"/>
                    <a:pt x="1376441" y="69850"/>
                    <a:pt x="1352162" y="69850"/>
                  </a:cubicBezTo>
                  <a:cubicBezTo>
                    <a:pt x="2332420" y="73660"/>
                    <a:pt x="3343026" y="55880"/>
                    <a:pt x="4349080" y="58420"/>
                  </a:cubicBezTo>
                  <a:lnTo>
                    <a:pt x="4311144" y="62230"/>
                  </a:lnTo>
                  <a:lnTo>
                    <a:pt x="4506892" y="55880"/>
                  </a:lnTo>
                  <a:cubicBezTo>
                    <a:pt x="4505375" y="57150"/>
                    <a:pt x="4496271" y="58420"/>
                    <a:pt x="4487166" y="59690"/>
                  </a:cubicBezTo>
                  <a:cubicBezTo>
                    <a:pt x="4737542" y="66040"/>
                    <a:pt x="4997021" y="55880"/>
                    <a:pt x="5239810" y="57150"/>
                  </a:cubicBezTo>
                  <a:cubicBezTo>
                    <a:pt x="5238292" y="58420"/>
                    <a:pt x="5201874" y="62230"/>
                    <a:pt x="5235257" y="64770"/>
                  </a:cubicBezTo>
                  <a:cubicBezTo>
                    <a:pt x="5415832" y="54610"/>
                    <a:pt x="5525086" y="77470"/>
                    <a:pt x="5614614" y="57150"/>
                  </a:cubicBezTo>
                  <a:cubicBezTo>
                    <a:pt x="5623719" y="58420"/>
                    <a:pt x="5628271" y="62230"/>
                    <a:pt x="5610062" y="64770"/>
                  </a:cubicBezTo>
                  <a:cubicBezTo>
                    <a:pt x="6112330" y="58420"/>
                    <a:pt x="6550033" y="58420"/>
                    <a:pt x="6972943" y="62230"/>
                  </a:cubicBezTo>
                  <a:cubicBezTo>
                    <a:pt x="7021204" y="59690"/>
                    <a:pt x="7072004" y="58420"/>
                    <a:pt x="7122804" y="55880"/>
                  </a:cubicBezTo>
                  <a:lnTo>
                    <a:pt x="7122804" y="20320"/>
                  </a:lnTo>
                  <a:cubicBezTo>
                    <a:pt x="6844673" y="19050"/>
                    <a:pt x="6565273" y="19050"/>
                    <a:pt x="6285873" y="17780"/>
                  </a:cubicBezTo>
                  <a:cubicBezTo>
                    <a:pt x="5247397" y="12700"/>
                    <a:pt x="4315697" y="0"/>
                    <a:pt x="3279294" y="24130"/>
                  </a:cubicBezTo>
                  <a:cubicBezTo>
                    <a:pt x="3280812" y="22860"/>
                    <a:pt x="3271707" y="21590"/>
                    <a:pt x="3299021" y="20320"/>
                  </a:cubicBezTo>
                  <a:cubicBezTo>
                    <a:pt x="3000088" y="24130"/>
                    <a:pt x="2728468" y="17780"/>
                    <a:pt x="2446227" y="21590"/>
                  </a:cubicBezTo>
                  <a:lnTo>
                    <a:pt x="2447744" y="20320"/>
                  </a:lnTo>
                  <a:cubicBezTo>
                    <a:pt x="1752763" y="34290"/>
                    <a:pt x="1002030" y="17780"/>
                    <a:pt x="438150" y="33020"/>
                  </a:cubicBezTo>
                  <a:lnTo>
                    <a:pt x="19050" y="33020"/>
                  </a:lnTo>
                  <a:lnTo>
                    <a:pt x="19050" y="78740"/>
                  </a:lnTo>
                  <a:cubicBezTo>
                    <a:pt x="19050" y="213360"/>
                    <a:pt x="20320" y="350520"/>
                    <a:pt x="20320" y="488950"/>
                  </a:cubicBezTo>
                  <a:cubicBezTo>
                    <a:pt x="7620" y="951230"/>
                    <a:pt x="11430" y="1281081"/>
                    <a:pt x="20320" y="1582210"/>
                  </a:cubicBezTo>
                  <a:cubicBezTo>
                    <a:pt x="26670" y="1954045"/>
                    <a:pt x="8890" y="2314235"/>
                    <a:pt x="13970" y="2685239"/>
                  </a:cubicBezTo>
                  <a:cubicBezTo>
                    <a:pt x="7620" y="2968898"/>
                    <a:pt x="21590" y="3263372"/>
                    <a:pt x="25400" y="3555350"/>
                  </a:cubicBezTo>
                  <a:cubicBezTo>
                    <a:pt x="20320" y="3664322"/>
                    <a:pt x="13970" y="3776621"/>
                    <a:pt x="15240" y="3907652"/>
                  </a:cubicBezTo>
                  <a:lnTo>
                    <a:pt x="19050" y="3894952"/>
                  </a:lnTo>
                  <a:cubicBezTo>
                    <a:pt x="13970" y="3944481"/>
                    <a:pt x="15240" y="3999092"/>
                    <a:pt x="19050" y="4051161"/>
                  </a:cubicBezTo>
                  <a:cubicBezTo>
                    <a:pt x="17780" y="4112122"/>
                    <a:pt x="17780" y="4174352"/>
                    <a:pt x="19050" y="4236581"/>
                  </a:cubicBezTo>
                  <a:cubicBezTo>
                    <a:pt x="19050" y="4237852"/>
                    <a:pt x="19050" y="4240392"/>
                    <a:pt x="17780" y="4241661"/>
                  </a:cubicBezTo>
                  <a:lnTo>
                    <a:pt x="16510" y="4228961"/>
                  </a:lnTo>
                  <a:cubicBezTo>
                    <a:pt x="12700" y="4253092"/>
                    <a:pt x="15240" y="4281031"/>
                    <a:pt x="19050" y="4308972"/>
                  </a:cubicBezTo>
                  <a:cubicBezTo>
                    <a:pt x="19050" y="4333102"/>
                    <a:pt x="20320" y="4355962"/>
                    <a:pt x="20320" y="4380092"/>
                  </a:cubicBezTo>
                  <a:lnTo>
                    <a:pt x="24130" y="4575672"/>
                  </a:lnTo>
                  <a:cubicBezTo>
                    <a:pt x="21590" y="4625202"/>
                    <a:pt x="34290" y="4748392"/>
                    <a:pt x="15240" y="4752202"/>
                  </a:cubicBezTo>
                  <a:cubicBezTo>
                    <a:pt x="15240" y="4709022"/>
                    <a:pt x="6350" y="4819511"/>
                    <a:pt x="1270" y="4722992"/>
                  </a:cubicBezTo>
                  <a:cubicBezTo>
                    <a:pt x="0" y="4734422"/>
                    <a:pt x="0" y="4762361"/>
                    <a:pt x="0" y="4791572"/>
                  </a:cubicBezTo>
                  <a:cubicBezTo>
                    <a:pt x="0" y="4800461"/>
                    <a:pt x="1270" y="4809352"/>
                    <a:pt x="1270" y="4816972"/>
                  </a:cubicBezTo>
                  <a:cubicBezTo>
                    <a:pt x="2540" y="4834752"/>
                    <a:pt x="5080" y="4847452"/>
                    <a:pt x="7620" y="4843642"/>
                  </a:cubicBezTo>
                  <a:cubicBezTo>
                    <a:pt x="17780" y="4853802"/>
                    <a:pt x="25400" y="4898252"/>
                    <a:pt x="33020" y="4837292"/>
                  </a:cubicBezTo>
                  <a:lnTo>
                    <a:pt x="60960" y="4837292"/>
                  </a:lnTo>
                  <a:cubicBezTo>
                    <a:pt x="91440" y="4837292"/>
                    <a:pt x="121920" y="4837292"/>
                    <a:pt x="152400" y="4838561"/>
                  </a:cubicBezTo>
                  <a:cubicBezTo>
                    <a:pt x="194310" y="4839831"/>
                    <a:pt x="234950" y="4841102"/>
                    <a:pt x="273050" y="4842372"/>
                  </a:cubicBezTo>
                  <a:cubicBezTo>
                    <a:pt x="991870" y="4869042"/>
                    <a:pt x="1816495" y="4852531"/>
                    <a:pt x="2675358" y="4836022"/>
                  </a:cubicBezTo>
                  <a:cubicBezTo>
                    <a:pt x="3403723" y="4844911"/>
                    <a:pt x="4132088" y="4824592"/>
                    <a:pt x="4840727" y="4837292"/>
                  </a:cubicBezTo>
                  <a:cubicBezTo>
                    <a:pt x="4449230" y="4839831"/>
                    <a:pt x="4062287" y="4844911"/>
                    <a:pt x="3658651" y="4848722"/>
                  </a:cubicBezTo>
                  <a:cubicBezTo>
                    <a:pt x="3667755" y="4847452"/>
                    <a:pt x="3672308" y="4846181"/>
                    <a:pt x="3681413" y="4844911"/>
                  </a:cubicBezTo>
                  <a:cubicBezTo>
                    <a:pt x="3651064" y="4847452"/>
                    <a:pt x="3617680" y="4851261"/>
                    <a:pt x="3582780" y="4849992"/>
                  </a:cubicBezTo>
                  <a:cubicBezTo>
                    <a:pt x="3573675" y="4848722"/>
                    <a:pt x="3591884" y="4847452"/>
                    <a:pt x="3604024" y="4846181"/>
                  </a:cubicBezTo>
                  <a:cubicBezTo>
                    <a:pt x="3470490" y="4836022"/>
                    <a:pt x="3214045" y="4852531"/>
                    <a:pt x="3130586" y="4844911"/>
                  </a:cubicBezTo>
                  <a:cubicBezTo>
                    <a:pt x="3092651" y="4846181"/>
                    <a:pt x="3075959" y="4849992"/>
                    <a:pt x="3097203" y="4853802"/>
                  </a:cubicBezTo>
                  <a:cubicBezTo>
                    <a:pt x="2605557" y="4856342"/>
                    <a:pt x="2079009" y="4858881"/>
                    <a:pt x="1576741" y="4866502"/>
                  </a:cubicBezTo>
                  <a:cubicBezTo>
                    <a:pt x="1552462" y="4865231"/>
                    <a:pt x="1547910" y="4862692"/>
                    <a:pt x="1555497" y="4858881"/>
                  </a:cubicBezTo>
                  <a:cubicBezTo>
                    <a:pt x="1127583" y="4875392"/>
                    <a:pt x="735330" y="4869042"/>
                    <a:pt x="368300" y="4866502"/>
                  </a:cubicBezTo>
                  <a:cubicBezTo>
                    <a:pt x="354330" y="4870311"/>
                    <a:pt x="405130" y="4871581"/>
                    <a:pt x="369570" y="4875392"/>
                  </a:cubicBezTo>
                  <a:cubicBezTo>
                    <a:pt x="487680" y="4880472"/>
                    <a:pt x="585470" y="4865231"/>
                    <a:pt x="692150" y="4872852"/>
                  </a:cubicBezTo>
                  <a:lnTo>
                    <a:pt x="678180" y="4876661"/>
                  </a:lnTo>
                  <a:cubicBezTo>
                    <a:pt x="755650" y="4879202"/>
                    <a:pt x="693420" y="4866502"/>
                    <a:pt x="774700" y="4871581"/>
                  </a:cubicBezTo>
                  <a:cubicBezTo>
                    <a:pt x="806450" y="4875392"/>
                    <a:pt x="767080" y="4876661"/>
                    <a:pt x="781050" y="4877931"/>
                  </a:cubicBezTo>
                  <a:cubicBezTo>
                    <a:pt x="946150" y="4876661"/>
                    <a:pt x="1136687" y="4880472"/>
                    <a:pt x="1323331" y="4870311"/>
                  </a:cubicBezTo>
                  <a:cubicBezTo>
                    <a:pt x="1368854" y="4879202"/>
                    <a:pt x="1535771" y="4870311"/>
                    <a:pt x="1608607" y="4879202"/>
                  </a:cubicBezTo>
                  <a:cubicBezTo>
                    <a:pt x="1660200" y="4875392"/>
                    <a:pt x="1710275" y="4876661"/>
                    <a:pt x="1730001" y="4870311"/>
                  </a:cubicBezTo>
                  <a:cubicBezTo>
                    <a:pt x="2421948" y="4875392"/>
                    <a:pt x="3129069" y="4866502"/>
                    <a:pt x="3837707" y="4866502"/>
                  </a:cubicBezTo>
                  <a:cubicBezTo>
                    <a:pt x="4170024" y="4848722"/>
                    <a:pt x="4566073" y="4870311"/>
                    <a:pt x="4960603" y="4863961"/>
                  </a:cubicBezTo>
                  <a:cubicBezTo>
                    <a:pt x="4963638" y="4863961"/>
                    <a:pt x="4962121" y="4865231"/>
                    <a:pt x="4960603" y="4865231"/>
                  </a:cubicBezTo>
                  <a:cubicBezTo>
                    <a:pt x="5089585" y="4861422"/>
                    <a:pt x="5276228" y="4858881"/>
                    <a:pt x="5429488" y="4861422"/>
                  </a:cubicBezTo>
                  <a:lnTo>
                    <a:pt x="5559987" y="4853802"/>
                  </a:lnTo>
                  <a:cubicBezTo>
                    <a:pt x="5852850" y="4858881"/>
                    <a:pt x="6148748" y="4861422"/>
                    <a:pt x="6397633" y="4861422"/>
                  </a:cubicBezTo>
                  <a:lnTo>
                    <a:pt x="7036443" y="4861422"/>
                  </a:lnTo>
                  <a:cubicBezTo>
                    <a:pt x="7032633" y="4862692"/>
                    <a:pt x="7021204" y="4863961"/>
                    <a:pt x="6997073" y="4865231"/>
                  </a:cubicBezTo>
                  <a:cubicBezTo>
                    <a:pt x="7016123" y="4866502"/>
                    <a:pt x="7088514" y="4866502"/>
                    <a:pt x="7124073" y="4862692"/>
                  </a:cubicBezTo>
                  <a:cubicBezTo>
                    <a:pt x="7129154" y="4862692"/>
                    <a:pt x="7134233" y="4861422"/>
                    <a:pt x="7138043" y="4861422"/>
                  </a:cubicBezTo>
                  <a:lnTo>
                    <a:pt x="7163443" y="4861422"/>
                  </a:lnTo>
                  <a:lnTo>
                    <a:pt x="7163443" y="4846181"/>
                  </a:lnTo>
                  <a:cubicBezTo>
                    <a:pt x="7171064" y="4842372"/>
                    <a:pt x="7157093" y="4843642"/>
                    <a:pt x="7163443" y="4836022"/>
                  </a:cubicBezTo>
                  <a:lnTo>
                    <a:pt x="7163443" y="4529952"/>
                  </a:lnTo>
                  <a:cubicBezTo>
                    <a:pt x="7168523" y="4549002"/>
                    <a:pt x="7160904" y="4612502"/>
                    <a:pt x="7169793" y="4603611"/>
                  </a:cubicBezTo>
                  <a:cubicBezTo>
                    <a:pt x="7173604" y="4559161"/>
                    <a:pt x="7167254" y="4540111"/>
                    <a:pt x="7163443" y="4529952"/>
                  </a:cubicBezTo>
                  <a:cubicBezTo>
                    <a:pt x="7163443" y="4348342"/>
                    <a:pt x="7164714" y="4165461"/>
                    <a:pt x="7164714" y="3983852"/>
                  </a:cubicBezTo>
                  <a:cubicBezTo>
                    <a:pt x="7165983" y="3868281"/>
                    <a:pt x="7165983" y="3788267"/>
                    <a:pt x="7167254" y="3714233"/>
                  </a:cubicBezTo>
                  <a:cubicBezTo>
                    <a:pt x="7173604" y="3922892"/>
                    <a:pt x="7168523" y="4211181"/>
                    <a:pt x="7167254" y="4494392"/>
                  </a:cubicBezTo>
                  <a:cubicBezTo>
                    <a:pt x="7171064" y="4508361"/>
                    <a:pt x="7172333" y="4457561"/>
                    <a:pt x="7176143" y="4493122"/>
                  </a:cubicBezTo>
                  <a:cubicBezTo>
                    <a:pt x="7181223" y="4375011"/>
                    <a:pt x="7165983" y="4277222"/>
                    <a:pt x="7173604" y="4170542"/>
                  </a:cubicBezTo>
                  <a:lnTo>
                    <a:pt x="7177414" y="4184511"/>
                  </a:lnTo>
                  <a:cubicBezTo>
                    <a:pt x="7179954" y="4107042"/>
                    <a:pt x="7167254" y="4169272"/>
                    <a:pt x="7172333" y="4087992"/>
                  </a:cubicBezTo>
                  <a:cubicBezTo>
                    <a:pt x="7177414" y="4058781"/>
                    <a:pt x="7178683" y="4099422"/>
                    <a:pt x="7179954" y="4084181"/>
                  </a:cubicBezTo>
                  <a:close/>
                  <a:moveTo>
                    <a:pt x="6707514" y="4834752"/>
                  </a:moveTo>
                  <a:lnTo>
                    <a:pt x="6735454" y="4834752"/>
                  </a:lnTo>
                  <a:cubicBezTo>
                    <a:pt x="6729104" y="4833481"/>
                    <a:pt x="6720214" y="4833481"/>
                    <a:pt x="6707514" y="4834752"/>
                  </a:cubicBezTo>
                  <a:close/>
                </a:path>
              </a:pathLst>
            </a:custGeom>
            <a:solidFill>
              <a:srgbClr val="000000"/>
            </a:solidFill>
          </p:spPr>
          <p:txBody>
            <a:bodyPr/>
            <a:lstStyle/>
            <a:p>
              <a:endParaRPr lang="es-MX"/>
            </a:p>
          </p:txBody>
        </p:sp>
      </p:grpSp>
      <p:grpSp>
        <p:nvGrpSpPr>
          <p:cNvPr id="5" name="Group 5"/>
          <p:cNvGrpSpPr/>
          <p:nvPr/>
        </p:nvGrpSpPr>
        <p:grpSpPr>
          <a:xfrm>
            <a:off x="6664975" y="5036874"/>
            <a:ext cx="4885224" cy="3313411"/>
            <a:chOff x="0" y="0"/>
            <a:chExt cx="7186303" cy="4874121"/>
          </a:xfrm>
        </p:grpSpPr>
        <p:sp>
          <p:nvSpPr>
            <p:cNvPr id="6" name="Freeform 6"/>
            <p:cNvSpPr/>
            <p:nvPr/>
          </p:nvSpPr>
          <p:spPr>
            <a:xfrm>
              <a:off x="1270" y="-10160"/>
              <a:ext cx="7182494" cy="4898252"/>
            </a:xfrm>
            <a:custGeom>
              <a:avLst/>
              <a:gdLst/>
              <a:ahLst/>
              <a:cxnLst/>
              <a:rect l="l" t="t" r="r" b="b"/>
              <a:pathLst>
                <a:path w="7182494" h="4898252">
                  <a:moveTo>
                    <a:pt x="7179954" y="4084181"/>
                  </a:moveTo>
                  <a:cubicBezTo>
                    <a:pt x="7178683" y="3919081"/>
                    <a:pt x="7182494" y="3783276"/>
                    <a:pt x="7172333" y="3680959"/>
                  </a:cubicBezTo>
                  <a:cubicBezTo>
                    <a:pt x="7181223" y="3656003"/>
                    <a:pt x="7172333" y="3564500"/>
                    <a:pt x="7181223" y="3524571"/>
                  </a:cubicBezTo>
                  <a:cubicBezTo>
                    <a:pt x="7177414" y="3496289"/>
                    <a:pt x="7178683" y="3468006"/>
                    <a:pt x="7172333" y="3458024"/>
                  </a:cubicBezTo>
                  <a:lnTo>
                    <a:pt x="7172333" y="3430573"/>
                  </a:lnTo>
                  <a:cubicBezTo>
                    <a:pt x="7174873" y="3134435"/>
                    <a:pt x="7176144" y="2848280"/>
                    <a:pt x="7169794" y="2551311"/>
                  </a:cubicBezTo>
                  <a:cubicBezTo>
                    <a:pt x="7169794" y="2468126"/>
                    <a:pt x="7168523" y="2385774"/>
                    <a:pt x="7168523" y="2302589"/>
                  </a:cubicBezTo>
                  <a:cubicBezTo>
                    <a:pt x="7165983" y="2280961"/>
                    <a:pt x="7164714" y="2258501"/>
                    <a:pt x="7163444" y="2235209"/>
                  </a:cubicBezTo>
                  <a:cubicBezTo>
                    <a:pt x="7162173" y="2132060"/>
                    <a:pt x="7164714" y="2033071"/>
                    <a:pt x="7164714" y="1934913"/>
                  </a:cubicBezTo>
                  <a:cubicBezTo>
                    <a:pt x="7167254" y="1853392"/>
                    <a:pt x="7168523" y="1769375"/>
                    <a:pt x="7165983" y="1686191"/>
                  </a:cubicBezTo>
                  <a:cubicBezTo>
                    <a:pt x="7165983" y="1684527"/>
                    <a:pt x="7167254" y="1685359"/>
                    <a:pt x="7167254" y="1686191"/>
                  </a:cubicBezTo>
                  <a:cubicBezTo>
                    <a:pt x="7163444" y="1615484"/>
                    <a:pt x="7160904" y="1513167"/>
                    <a:pt x="7163444" y="1429150"/>
                  </a:cubicBezTo>
                  <a:lnTo>
                    <a:pt x="7158364" y="1380903"/>
                  </a:lnTo>
                  <a:lnTo>
                    <a:pt x="7158364" y="1245312"/>
                  </a:lnTo>
                  <a:cubicBezTo>
                    <a:pt x="7160904" y="1121367"/>
                    <a:pt x="7163444" y="974090"/>
                    <a:pt x="7163444" y="783590"/>
                  </a:cubicBezTo>
                  <a:cubicBezTo>
                    <a:pt x="7163444" y="548640"/>
                    <a:pt x="7163444" y="311150"/>
                    <a:pt x="7164714" y="74930"/>
                  </a:cubicBezTo>
                  <a:lnTo>
                    <a:pt x="7164714" y="17780"/>
                  </a:lnTo>
                  <a:lnTo>
                    <a:pt x="7124073" y="17780"/>
                  </a:lnTo>
                  <a:lnTo>
                    <a:pt x="7124073" y="52070"/>
                  </a:lnTo>
                  <a:lnTo>
                    <a:pt x="7130423" y="52070"/>
                  </a:lnTo>
                  <a:lnTo>
                    <a:pt x="7130423" y="74930"/>
                  </a:lnTo>
                  <a:cubicBezTo>
                    <a:pt x="7130423" y="100330"/>
                    <a:pt x="7131694" y="127000"/>
                    <a:pt x="7131694" y="153670"/>
                  </a:cubicBezTo>
                  <a:cubicBezTo>
                    <a:pt x="7131694" y="191770"/>
                    <a:pt x="7131694" y="231140"/>
                    <a:pt x="7132964" y="270510"/>
                  </a:cubicBezTo>
                  <a:lnTo>
                    <a:pt x="7132964" y="508000"/>
                  </a:lnTo>
                  <a:cubicBezTo>
                    <a:pt x="7132964" y="661670"/>
                    <a:pt x="7134233" y="815340"/>
                    <a:pt x="7139314" y="965200"/>
                  </a:cubicBezTo>
                  <a:lnTo>
                    <a:pt x="7134233" y="955040"/>
                  </a:lnTo>
                  <a:cubicBezTo>
                    <a:pt x="7136773" y="993140"/>
                    <a:pt x="7136773" y="1033780"/>
                    <a:pt x="7138044" y="1063138"/>
                  </a:cubicBezTo>
                  <a:cubicBezTo>
                    <a:pt x="7138044" y="1078111"/>
                    <a:pt x="7139314" y="1093084"/>
                    <a:pt x="7139314" y="1108889"/>
                  </a:cubicBezTo>
                  <a:cubicBezTo>
                    <a:pt x="7140583" y="1203720"/>
                    <a:pt x="7135504" y="1302709"/>
                    <a:pt x="7139314" y="1397540"/>
                  </a:cubicBezTo>
                  <a:lnTo>
                    <a:pt x="7136773" y="1388390"/>
                  </a:lnTo>
                  <a:cubicBezTo>
                    <a:pt x="7135504" y="1522317"/>
                    <a:pt x="7136773" y="1652085"/>
                    <a:pt x="7138044" y="1780189"/>
                  </a:cubicBezTo>
                  <a:cubicBezTo>
                    <a:pt x="7138044" y="1840914"/>
                    <a:pt x="7136773" y="1901639"/>
                    <a:pt x="7138044" y="1962364"/>
                  </a:cubicBezTo>
                  <a:cubicBezTo>
                    <a:pt x="7136773" y="2096291"/>
                    <a:pt x="7140583" y="2186130"/>
                    <a:pt x="7140583" y="2320889"/>
                  </a:cubicBezTo>
                  <a:lnTo>
                    <a:pt x="7135504" y="2324217"/>
                  </a:lnTo>
                  <a:cubicBezTo>
                    <a:pt x="7153283" y="2550479"/>
                    <a:pt x="7120264" y="2799201"/>
                    <a:pt x="7139314" y="3034614"/>
                  </a:cubicBezTo>
                  <a:lnTo>
                    <a:pt x="7132964" y="3017977"/>
                  </a:lnTo>
                  <a:cubicBezTo>
                    <a:pt x="7143123" y="3054578"/>
                    <a:pt x="7129154" y="3160223"/>
                    <a:pt x="7145664" y="3146913"/>
                  </a:cubicBezTo>
                  <a:lnTo>
                    <a:pt x="7140583" y="3188505"/>
                  </a:lnTo>
                  <a:cubicBezTo>
                    <a:pt x="7162173" y="3348220"/>
                    <a:pt x="7130423" y="3479652"/>
                    <a:pt x="7144394" y="3675968"/>
                  </a:cubicBezTo>
                  <a:lnTo>
                    <a:pt x="7140583" y="3663490"/>
                  </a:lnTo>
                  <a:cubicBezTo>
                    <a:pt x="7143123" y="3715896"/>
                    <a:pt x="7145664" y="3776621"/>
                    <a:pt x="7141854" y="3814886"/>
                  </a:cubicBezTo>
                  <a:cubicBezTo>
                    <a:pt x="7141854" y="3809063"/>
                    <a:pt x="7140583" y="3811559"/>
                    <a:pt x="7139314" y="3799081"/>
                  </a:cubicBezTo>
                  <a:cubicBezTo>
                    <a:pt x="7124073" y="4019411"/>
                    <a:pt x="7140583" y="4297542"/>
                    <a:pt x="7140583" y="4561702"/>
                  </a:cubicBezTo>
                  <a:lnTo>
                    <a:pt x="7132964" y="4531222"/>
                  </a:lnTo>
                  <a:cubicBezTo>
                    <a:pt x="7135504" y="4569322"/>
                    <a:pt x="7136773" y="4618852"/>
                    <a:pt x="7136773" y="4672192"/>
                  </a:cubicBezTo>
                  <a:lnTo>
                    <a:pt x="7136773" y="4833481"/>
                  </a:lnTo>
                  <a:cubicBezTo>
                    <a:pt x="7132964" y="4833481"/>
                    <a:pt x="7130423" y="4832211"/>
                    <a:pt x="7125344" y="4832211"/>
                  </a:cubicBezTo>
                  <a:lnTo>
                    <a:pt x="7122804" y="4833481"/>
                  </a:lnTo>
                  <a:lnTo>
                    <a:pt x="7111373" y="4838561"/>
                  </a:lnTo>
                  <a:lnTo>
                    <a:pt x="7103754" y="4838561"/>
                  </a:lnTo>
                  <a:cubicBezTo>
                    <a:pt x="7083433" y="4833481"/>
                    <a:pt x="7087244" y="4836022"/>
                    <a:pt x="7078354" y="4830942"/>
                  </a:cubicBezTo>
                  <a:cubicBezTo>
                    <a:pt x="6974214" y="4829672"/>
                    <a:pt x="6960244" y="4819511"/>
                    <a:pt x="6886583" y="4814431"/>
                  </a:cubicBezTo>
                  <a:cubicBezTo>
                    <a:pt x="6886583" y="4814431"/>
                    <a:pt x="6887854" y="4814431"/>
                    <a:pt x="6886583" y="4815702"/>
                  </a:cubicBezTo>
                  <a:cubicBezTo>
                    <a:pt x="6835783" y="4824592"/>
                    <a:pt x="6765933" y="4819511"/>
                    <a:pt x="6725294" y="4818242"/>
                  </a:cubicBezTo>
                  <a:lnTo>
                    <a:pt x="6708783" y="4814431"/>
                  </a:lnTo>
                  <a:cubicBezTo>
                    <a:pt x="6684654" y="4805542"/>
                    <a:pt x="6590673" y="4830942"/>
                    <a:pt x="6622423" y="4816972"/>
                  </a:cubicBezTo>
                  <a:cubicBezTo>
                    <a:pt x="6411603" y="4820781"/>
                    <a:pt x="6170303" y="4820781"/>
                    <a:pt x="5892304" y="4820781"/>
                  </a:cubicBezTo>
                  <a:cubicBezTo>
                    <a:pt x="5852850" y="4827131"/>
                    <a:pt x="5676829" y="4820781"/>
                    <a:pt x="5739043" y="4830942"/>
                  </a:cubicBezTo>
                  <a:cubicBezTo>
                    <a:pt x="5669242" y="4818242"/>
                    <a:pt x="5459837" y="4815702"/>
                    <a:pt x="5382448" y="4815702"/>
                  </a:cubicBezTo>
                  <a:cubicBezTo>
                    <a:pt x="5385483" y="4814431"/>
                    <a:pt x="5388518" y="4813161"/>
                    <a:pt x="5400657" y="4813161"/>
                  </a:cubicBezTo>
                  <a:cubicBezTo>
                    <a:pt x="5250432" y="4796652"/>
                    <a:pt x="5221601" y="4828402"/>
                    <a:pt x="5080480" y="4808081"/>
                  </a:cubicBezTo>
                  <a:cubicBezTo>
                    <a:pt x="5057718" y="4822052"/>
                    <a:pt x="4824035" y="4804272"/>
                    <a:pt x="4743611" y="4819511"/>
                  </a:cubicBezTo>
                  <a:cubicBezTo>
                    <a:pt x="4726920" y="4816972"/>
                    <a:pt x="4720850" y="4813161"/>
                    <a:pt x="4726920" y="4811892"/>
                  </a:cubicBezTo>
                  <a:cubicBezTo>
                    <a:pt x="4471992" y="4809352"/>
                    <a:pt x="4191268" y="4808081"/>
                    <a:pt x="3977310" y="4805542"/>
                  </a:cubicBezTo>
                  <a:cubicBezTo>
                    <a:pt x="3793702" y="4818242"/>
                    <a:pt x="3532705" y="4800461"/>
                    <a:pt x="3373375" y="4816972"/>
                  </a:cubicBezTo>
                  <a:cubicBezTo>
                    <a:pt x="3242876" y="4813161"/>
                    <a:pt x="3030436" y="4806811"/>
                    <a:pt x="2848345" y="4813161"/>
                  </a:cubicBezTo>
                  <a:lnTo>
                    <a:pt x="2866554" y="4810622"/>
                  </a:lnTo>
                  <a:cubicBezTo>
                    <a:pt x="2660184" y="4811892"/>
                    <a:pt x="2402221" y="4811892"/>
                    <a:pt x="2261101" y="4823322"/>
                  </a:cubicBezTo>
                  <a:cubicBezTo>
                    <a:pt x="2200404" y="4806811"/>
                    <a:pt x="2110875" y="4810622"/>
                    <a:pt x="2021347" y="4805542"/>
                  </a:cubicBezTo>
                  <a:cubicBezTo>
                    <a:pt x="1883261" y="4813161"/>
                    <a:pt x="1605572" y="4810622"/>
                    <a:pt x="1394650" y="4818242"/>
                  </a:cubicBezTo>
                  <a:cubicBezTo>
                    <a:pt x="1362784" y="4810622"/>
                    <a:pt x="1221663" y="4822052"/>
                    <a:pt x="1211041" y="4810622"/>
                  </a:cubicBezTo>
                  <a:cubicBezTo>
                    <a:pt x="1004570" y="4818242"/>
                    <a:pt x="814070" y="4822052"/>
                    <a:pt x="617220" y="4823322"/>
                  </a:cubicBezTo>
                  <a:lnTo>
                    <a:pt x="318770" y="4823322"/>
                  </a:lnTo>
                  <a:lnTo>
                    <a:pt x="168910" y="4822052"/>
                  </a:lnTo>
                  <a:lnTo>
                    <a:pt x="93980" y="4820781"/>
                  </a:lnTo>
                  <a:lnTo>
                    <a:pt x="58420" y="4820781"/>
                  </a:lnTo>
                  <a:lnTo>
                    <a:pt x="45720" y="4819511"/>
                  </a:lnTo>
                  <a:lnTo>
                    <a:pt x="48260" y="4819511"/>
                  </a:lnTo>
                  <a:cubicBezTo>
                    <a:pt x="52070" y="4677272"/>
                    <a:pt x="55880" y="4537572"/>
                    <a:pt x="58420" y="4402952"/>
                  </a:cubicBezTo>
                  <a:cubicBezTo>
                    <a:pt x="55880" y="4378822"/>
                    <a:pt x="53340" y="4354692"/>
                    <a:pt x="49530" y="4329292"/>
                  </a:cubicBezTo>
                  <a:cubicBezTo>
                    <a:pt x="46990" y="4164192"/>
                    <a:pt x="45720" y="3981311"/>
                    <a:pt x="45720" y="3817381"/>
                  </a:cubicBezTo>
                  <a:cubicBezTo>
                    <a:pt x="46990" y="3789930"/>
                    <a:pt x="48260" y="3761648"/>
                    <a:pt x="45720" y="3732533"/>
                  </a:cubicBezTo>
                  <a:lnTo>
                    <a:pt x="45720" y="3714233"/>
                  </a:lnTo>
                  <a:lnTo>
                    <a:pt x="48260" y="3710073"/>
                  </a:lnTo>
                  <a:lnTo>
                    <a:pt x="49530" y="3665154"/>
                  </a:lnTo>
                  <a:cubicBezTo>
                    <a:pt x="50800" y="3665986"/>
                    <a:pt x="53340" y="3665986"/>
                    <a:pt x="54610" y="3669313"/>
                  </a:cubicBezTo>
                  <a:lnTo>
                    <a:pt x="54610" y="3678463"/>
                  </a:lnTo>
                  <a:lnTo>
                    <a:pt x="54610" y="3670145"/>
                  </a:lnTo>
                  <a:cubicBezTo>
                    <a:pt x="55880" y="3672640"/>
                    <a:pt x="57150" y="3675968"/>
                    <a:pt x="57150" y="3680959"/>
                  </a:cubicBezTo>
                  <a:lnTo>
                    <a:pt x="57150" y="3446378"/>
                  </a:lnTo>
                  <a:cubicBezTo>
                    <a:pt x="58420" y="3448042"/>
                    <a:pt x="59690" y="3449705"/>
                    <a:pt x="58420" y="3455528"/>
                  </a:cubicBezTo>
                  <a:cubicBezTo>
                    <a:pt x="69850" y="3395636"/>
                    <a:pt x="57150" y="3370680"/>
                    <a:pt x="57150" y="3332415"/>
                  </a:cubicBezTo>
                  <a:lnTo>
                    <a:pt x="57150" y="3324929"/>
                  </a:lnTo>
                  <a:cubicBezTo>
                    <a:pt x="57150" y="3311619"/>
                    <a:pt x="59690" y="3297477"/>
                    <a:pt x="63500" y="3279177"/>
                  </a:cubicBezTo>
                  <a:cubicBezTo>
                    <a:pt x="50800" y="3268363"/>
                    <a:pt x="64770" y="3156895"/>
                    <a:pt x="54610" y="3105321"/>
                  </a:cubicBezTo>
                  <a:lnTo>
                    <a:pt x="54610" y="3087020"/>
                  </a:lnTo>
                  <a:cubicBezTo>
                    <a:pt x="57150" y="3083693"/>
                    <a:pt x="58420" y="3082029"/>
                    <a:pt x="59690" y="3084525"/>
                  </a:cubicBezTo>
                  <a:cubicBezTo>
                    <a:pt x="62230" y="2944774"/>
                    <a:pt x="63500" y="2790051"/>
                    <a:pt x="66040" y="2671097"/>
                  </a:cubicBezTo>
                  <a:cubicBezTo>
                    <a:pt x="53340" y="2569612"/>
                    <a:pt x="71120" y="2425702"/>
                    <a:pt x="54610" y="2339190"/>
                  </a:cubicBezTo>
                  <a:cubicBezTo>
                    <a:pt x="58420" y="2266820"/>
                    <a:pt x="64770" y="2150361"/>
                    <a:pt x="58420" y="2049708"/>
                  </a:cubicBezTo>
                  <a:lnTo>
                    <a:pt x="60960" y="2059690"/>
                  </a:lnTo>
                  <a:cubicBezTo>
                    <a:pt x="59690" y="1945727"/>
                    <a:pt x="59690" y="1804313"/>
                    <a:pt x="48260" y="1726119"/>
                  </a:cubicBezTo>
                  <a:cubicBezTo>
                    <a:pt x="64770" y="1692845"/>
                    <a:pt x="60960" y="1643766"/>
                    <a:pt x="66040" y="1594688"/>
                  </a:cubicBezTo>
                  <a:cubicBezTo>
                    <a:pt x="58420" y="1518989"/>
                    <a:pt x="60960" y="1365930"/>
                    <a:pt x="53340" y="1250303"/>
                  </a:cubicBezTo>
                  <a:cubicBezTo>
                    <a:pt x="60960" y="1232834"/>
                    <a:pt x="50800" y="1154641"/>
                    <a:pt x="60960" y="1148818"/>
                  </a:cubicBezTo>
                  <a:cubicBezTo>
                    <a:pt x="53340" y="1028700"/>
                    <a:pt x="49530" y="836930"/>
                    <a:pt x="48260" y="638810"/>
                  </a:cubicBezTo>
                  <a:lnTo>
                    <a:pt x="48260" y="339090"/>
                  </a:lnTo>
                  <a:lnTo>
                    <a:pt x="49530" y="189230"/>
                  </a:lnTo>
                  <a:lnTo>
                    <a:pt x="50800" y="114300"/>
                  </a:lnTo>
                  <a:lnTo>
                    <a:pt x="50800" y="78740"/>
                  </a:lnTo>
                  <a:lnTo>
                    <a:pt x="52070" y="66040"/>
                  </a:lnTo>
                  <a:lnTo>
                    <a:pt x="64770" y="66040"/>
                  </a:lnTo>
                  <a:cubicBezTo>
                    <a:pt x="210820" y="69850"/>
                    <a:pt x="354330" y="73660"/>
                    <a:pt x="492760" y="77470"/>
                  </a:cubicBezTo>
                  <a:cubicBezTo>
                    <a:pt x="558800" y="71120"/>
                    <a:pt x="633730" y="58420"/>
                    <a:pt x="701040" y="50800"/>
                  </a:cubicBezTo>
                  <a:cubicBezTo>
                    <a:pt x="707390" y="52070"/>
                    <a:pt x="707390" y="53340"/>
                    <a:pt x="692150" y="53340"/>
                  </a:cubicBezTo>
                  <a:cubicBezTo>
                    <a:pt x="788670" y="50800"/>
                    <a:pt x="877570" y="62230"/>
                    <a:pt x="974090" y="59690"/>
                  </a:cubicBezTo>
                  <a:cubicBezTo>
                    <a:pt x="972820" y="60960"/>
                    <a:pt x="972820" y="60960"/>
                    <a:pt x="957580" y="63500"/>
                  </a:cubicBezTo>
                  <a:cubicBezTo>
                    <a:pt x="1051711" y="58420"/>
                    <a:pt x="1165518" y="72390"/>
                    <a:pt x="1292982" y="63500"/>
                  </a:cubicBezTo>
                  <a:lnTo>
                    <a:pt x="1300569" y="66040"/>
                  </a:lnTo>
                  <a:lnTo>
                    <a:pt x="1380993" y="62230"/>
                  </a:lnTo>
                  <a:cubicBezTo>
                    <a:pt x="1379476" y="64770"/>
                    <a:pt x="1376441" y="69850"/>
                    <a:pt x="1352162" y="69850"/>
                  </a:cubicBezTo>
                  <a:cubicBezTo>
                    <a:pt x="2332420" y="73660"/>
                    <a:pt x="3343026" y="55880"/>
                    <a:pt x="4349080" y="58420"/>
                  </a:cubicBezTo>
                  <a:lnTo>
                    <a:pt x="4311144" y="62230"/>
                  </a:lnTo>
                  <a:lnTo>
                    <a:pt x="4506892" y="55880"/>
                  </a:lnTo>
                  <a:cubicBezTo>
                    <a:pt x="4505375" y="57150"/>
                    <a:pt x="4496271" y="58420"/>
                    <a:pt x="4487166" y="59690"/>
                  </a:cubicBezTo>
                  <a:cubicBezTo>
                    <a:pt x="4737542" y="66040"/>
                    <a:pt x="4997021" y="55880"/>
                    <a:pt x="5239810" y="57150"/>
                  </a:cubicBezTo>
                  <a:cubicBezTo>
                    <a:pt x="5238292" y="58420"/>
                    <a:pt x="5201874" y="62230"/>
                    <a:pt x="5235257" y="64770"/>
                  </a:cubicBezTo>
                  <a:cubicBezTo>
                    <a:pt x="5415832" y="54610"/>
                    <a:pt x="5525086" y="77470"/>
                    <a:pt x="5614614" y="57150"/>
                  </a:cubicBezTo>
                  <a:cubicBezTo>
                    <a:pt x="5623719" y="58420"/>
                    <a:pt x="5628271" y="62230"/>
                    <a:pt x="5610062" y="64770"/>
                  </a:cubicBezTo>
                  <a:cubicBezTo>
                    <a:pt x="6112330" y="58420"/>
                    <a:pt x="6550033" y="58420"/>
                    <a:pt x="6972943" y="62230"/>
                  </a:cubicBezTo>
                  <a:cubicBezTo>
                    <a:pt x="7021204" y="59690"/>
                    <a:pt x="7072004" y="58420"/>
                    <a:pt x="7122804" y="55880"/>
                  </a:cubicBezTo>
                  <a:lnTo>
                    <a:pt x="7122804" y="20320"/>
                  </a:lnTo>
                  <a:cubicBezTo>
                    <a:pt x="6844673" y="19050"/>
                    <a:pt x="6565273" y="19050"/>
                    <a:pt x="6285873" y="17780"/>
                  </a:cubicBezTo>
                  <a:cubicBezTo>
                    <a:pt x="5247397" y="12700"/>
                    <a:pt x="4315697" y="0"/>
                    <a:pt x="3279294" y="24130"/>
                  </a:cubicBezTo>
                  <a:cubicBezTo>
                    <a:pt x="3280812" y="22860"/>
                    <a:pt x="3271707" y="21590"/>
                    <a:pt x="3299021" y="20320"/>
                  </a:cubicBezTo>
                  <a:cubicBezTo>
                    <a:pt x="3000088" y="24130"/>
                    <a:pt x="2728468" y="17780"/>
                    <a:pt x="2446227" y="21590"/>
                  </a:cubicBezTo>
                  <a:lnTo>
                    <a:pt x="2447744" y="20320"/>
                  </a:lnTo>
                  <a:cubicBezTo>
                    <a:pt x="1752763" y="34290"/>
                    <a:pt x="1002030" y="17780"/>
                    <a:pt x="438150" y="33020"/>
                  </a:cubicBezTo>
                  <a:lnTo>
                    <a:pt x="19050" y="33020"/>
                  </a:lnTo>
                  <a:lnTo>
                    <a:pt x="19050" y="78740"/>
                  </a:lnTo>
                  <a:cubicBezTo>
                    <a:pt x="19050" y="213360"/>
                    <a:pt x="20320" y="350520"/>
                    <a:pt x="20320" y="488950"/>
                  </a:cubicBezTo>
                  <a:cubicBezTo>
                    <a:pt x="7620" y="951230"/>
                    <a:pt x="11430" y="1281081"/>
                    <a:pt x="20320" y="1582210"/>
                  </a:cubicBezTo>
                  <a:cubicBezTo>
                    <a:pt x="26670" y="1954045"/>
                    <a:pt x="8890" y="2314235"/>
                    <a:pt x="13970" y="2685239"/>
                  </a:cubicBezTo>
                  <a:cubicBezTo>
                    <a:pt x="7620" y="2968898"/>
                    <a:pt x="21590" y="3263372"/>
                    <a:pt x="25400" y="3555350"/>
                  </a:cubicBezTo>
                  <a:cubicBezTo>
                    <a:pt x="20320" y="3664322"/>
                    <a:pt x="13970" y="3776621"/>
                    <a:pt x="15240" y="3907652"/>
                  </a:cubicBezTo>
                  <a:lnTo>
                    <a:pt x="19050" y="3894952"/>
                  </a:lnTo>
                  <a:cubicBezTo>
                    <a:pt x="13970" y="3944481"/>
                    <a:pt x="15240" y="3999092"/>
                    <a:pt x="19050" y="4051161"/>
                  </a:cubicBezTo>
                  <a:cubicBezTo>
                    <a:pt x="17780" y="4112122"/>
                    <a:pt x="17780" y="4174352"/>
                    <a:pt x="19050" y="4236581"/>
                  </a:cubicBezTo>
                  <a:cubicBezTo>
                    <a:pt x="19050" y="4237852"/>
                    <a:pt x="19050" y="4240392"/>
                    <a:pt x="17780" y="4241661"/>
                  </a:cubicBezTo>
                  <a:lnTo>
                    <a:pt x="16510" y="4228961"/>
                  </a:lnTo>
                  <a:cubicBezTo>
                    <a:pt x="12700" y="4253092"/>
                    <a:pt x="15240" y="4281031"/>
                    <a:pt x="19050" y="4308972"/>
                  </a:cubicBezTo>
                  <a:cubicBezTo>
                    <a:pt x="19050" y="4333102"/>
                    <a:pt x="20320" y="4355962"/>
                    <a:pt x="20320" y="4380092"/>
                  </a:cubicBezTo>
                  <a:lnTo>
                    <a:pt x="24130" y="4575672"/>
                  </a:lnTo>
                  <a:cubicBezTo>
                    <a:pt x="21590" y="4625202"/>
                    <a:pt x="34290" y="4748392"/>
                    <a:pt x="15240" y="4752202"/>
                  </a:cubicBezTo>
                  <a:cubicBezTo>
                    <a:pt x="15240" y="4709022"/>
                    <a:pt x="6350" y="4819511"/>
                    <a:pt x="1270" y="4722992"/>
                  </a:cubicBezTo>
                  <a:cubicBezTo>
                    <a:pt x="0" y="4734422"/>
                    <a:pt x="0" y="4762361"/>
                    <a:pt x="0" y="4791572"/>
                  </a:cubicBezTo>
                  <a:cubicBezTo>
                    <a:pt x="0" y="4800461"/>
                    <a:pt x="1270" y="4809352"/>
                    <a:pt x="1270" y="4816972"/>
                  </a:cubicBezTo>
                  <a:cubicBezTo>
                    <a:pt x="2540" y="4834752"/>
                    <a:pt x="5080" y="4847452"/>
                    <a:pt x="7620" y="4843642"/>
                  </a:cubicBezTo>
                  <a:cubicBezTo>
                    <a:pt x="17780" y="4853802"/>
                    <a:pt x="25400" y="4898252"/>
                    <a:pt x="33020" y="4837292"/>
                  </a:cubicBezTo>
                  <a:lnTo>
                    <a:pt x="60960" y="4837292"/>
                  </a:lnTo>
                  <a:cubicBezTo>
                    <a:pt x="91440" y="4837292"/>
                    <a:pt x="121920" y="4837292"/>
                    <a:pt x="152400" y="4838561"/>
                  </a:cubicBezTo>
                  <a:cubicBezTo>
                    <a:pt x="194310" y="4839831"/>
                    <a:pt x="234950" y="4841102"/>
                    <a:pt x="273050" y="4842372"/>
                  </a:cubicBezTo>
                  <a:cubicBezTo>
                    <a:pt x="991870" y="4869042"/>
                    <a:pt x="1816495" y="4852531"/>
                    <a:pt x="2675358" y="4836022"/>
                  </a:cubicBezTo>
                  <a:cubicBezTo>
                    <a:pt x="3403723" y="4844911"/>
                    <a:pt x="4132088" y="4824592"/>
                    <a:pt x="4840727" y="4837292"/>
                  </a:cubicBezTo>
                  <a:cubicBezTo>
                    <a:pt x="4449230" y="4839831"/>
                    <a:pt x="4062287" y="4844911"/>
                    <a:pt x="3658651" y="4848722"/>
                  </a:cubicBezTo>
                  <a:cubicBezTo>
                    <a:pt x="3667755" y="4847452"/>
                    <a:pt x="3672308" y="4846181"/>
                    <a:pt x="3681413" y="4844911"/>
                  </a:cubicBezTo>
                  <a:cubicBezTo>
                    <a:pt x="3651064" y="4847452"/>
                    <a:pt x="3617680" y="4851261"/>
                    <a:pt x="3582780" y="4849992"/>
                  </a:cubicBezTo>
                  <a:cubicBezTo>
                    <a:pt x="3573675" y="4848722"/>
                    <a:pt x="3591884" y="4847452"/>
                    <a:pt x="3604024" y="4846181"/>
                  </a:cubicBezTo>
                  <a:cubicBezTo>
                    <a:pt x="3470490" y="4836022"/>
                    <a:pt x="3214045" y="4852531"/>
                    <a:pt x="3130586" y="4844911"/>
                  </a:cubicBezTo>
                  <a:cubicBezTo>
                    <a:pt x="3092651" y="4846181"/>
                    <a:pt x="3075959" y="4849992"/>
                    <a:pt x="3097203" y="4853802"/>
                  </a:cubicBezTo>
                  <a:cubicBezTo>
                    <a:pt x="2605557" y="4856342"/>
                    <a:pt x="2079009" y="4858881"/>
                    <a:pt x="1576741" y="4866502"/>
                  </a:cubicBezTo>
                  <a:cubicBezTo>
                    <a:pt x="1552462" y="4865231"/>
                    <a:pt x="1547910" y="4862692"/>
                    <a:pt x="1555497" y="4858881"/>
                  </a:cubicBezTo>
                  <a:cubicBezTo>
                    <a:pt x="1127583" y="4875392"/>
                    <a:pt x="735330" y="4869042"/>
                    <a:pt x="368300" y="4866502"/>
                  </a:cubicBezTo>
                  <a:cubicBezTo>
                    <a:pt x="354330" y="4870311"/>
                    <a:pt x="405130" y="4871581"/>
                    <a:pt x="369570" y="4875392"/>
                  </a:cubicBezTo>
                  <a:cubicBezTo>
                    <a:pt x="487680" y="4880472"/>
                    <a:pt x="585470" y="4865231"/>
                    <a:pt x="692150" y="4872852"/>
                  </a:cubicBezTo>
                  <a:lnTo>
                    <a:pt x="678180" y="4876661"/>
                  </a:lnTo>
                  <a:cubicBezTo>
                    <a:pt x="755650" y="4879202"/>
                    <a:pt x="693420" y="4866502"/>
                    <a:pt x="774700" y="4871581"/>
                  </a:cubicBezTo>
                  <a:cubicBezTo>
                    <a:pt x="806450" y="4875392"/>
                    <a:pt x="767080" y="4876661"/>
                    <a:pt x="781050" y="4877931"/>
                  </a:cubicBezTo>
                  <a:cubicBezTo>
                    <a:pt x="946150" y="4876661"/>
                    <a:pt x="1136687" y="4880472"/>
                    <a:pt x="1323331" y="4870311"/>
                  </a:cubicBezTo>
                  <a:cubicBezTo>
                    <a:pt x="1368854" y="4879202"/>
                    <a:pt x="1535771" y="4870311"/>
                    <a:pt x="1608607" y="4879202"/>
                  </a:cubicBezTo>
                  <a:cubicBezTo>
                    <a:pt x="1660200" y="4875392"/>
                    <a:pt x="1710275" y="4876661"/>
                    <a:pt x="1730001" y="4870311"/>
                  </a:cubicBezTo>
                  <a:cubicBezTo>
                    <a:pt x="2421948" y="4875392"/>
                    <a:pt x="3129069" y="4866502"/>
                    <a:pt x="3837707" y="4866502"/>
                  </a:cubicBezTo>
                  <a:cubicBezTo>
                    <a:pt x="4170024" y="4848722"/>
                    <a:pt x="4566073" y="4870311"/>
                    <a:pt x="4960603" y="4863961"/>
                  </a:cubicBezTo>
                  <a:cubicBezTo>
                    <a:pt x="4963638" y="4863961"/>
                    <a:pt x="4962121" y="4865231"/>
                    <a:pt x="4960603" y="4865231"/>
                  </a:cubicBezTo>
                  <a:cubicBezTo>
                    <a:pt x="5089585" y="4861422"/>
                    <a:pt x="5276228" y="4858881"/>
                    <a:pt x="5429488" y="4861422"/>
                  </a:cubicBezTo>
                  <a:lnTo>
                    <a:pt x="5559987" y="4853802"/>
                  </a:lnTo>
                  <a:cubicBezTo>
                    <a:pt x="5852850" y="4858881"/>
                    <a:pt x="6148748" y="4861422"/>
                    <a:pt x="6397633" y="4861422"/>
                  </a:cubicBezTo>
                  <a:lnTo>
                    <a:pt x="7036443" y="4861422"/>
                  </a:lnTo>
                  <a:cubicBezTo>
                    <a:pt x="7032633" y="4862692"/>
                    <a:pt x="7021204" y="4863961"/>
                    <a:pt x="6997073" y="4865231"/>
                  </a:cubicBezTo>
                  <a:cubicBezTo>
                    <a:pt x="7016123" y="4866502"/>
                    <a:pt x="7088514" y="4866502"/>
                    <a:pt x="7124073" y="4862692"/>
                  </a:cubicBezTo>
                  <a:cubicBezTo>
                    <a:pt x="7129154" y="4862692"/>
                    <a:pt x="7134233" y="4861422"/>
                    <a:pt x="7138043" y="4861422"/>
                  </a:cubicBezTo>
                  <a:lnTo>
                    <a:pt x="7163443" y="4861422"/>
                  </a:lnTo>
                  <a:lnTo>
                    <a:pt x="7163443" y="4846181"/>
                  </a:lnTo>
                  <a:cubicBezTo>
                    <a:pt x="7171064" y="4842372"/>
                    <a:pt x="7157093" y="4843642"/>
                    <a:pt x="7163443" y="4836022"/>
                  </a:cubicBezTo>
                  <a:lnTo>
                    <a:pt x="7163443" y="4529952"/>
                  </a:lnTo>
                  <a:cubicBezTo>
                    <a:pt x="7168523" y="4549002"/>
                    <a:pt x="7160904" y="4612502"/>
                    <a:pt x="7169793" y="4603611"/>
                  </a:cubicBezTo>
                  <a:cubicBezTo>
                    <a:pt x="7173604" y="4559161"/>
                    <a:pt x="7167254" y="4540111"/>
                    <a:pt x="7163443" y="4529952"/>
                  </a:cubicBezTo>
                  <a:cubicBezTo>
                    <a:pt x="7163443" y="4348342"/>
                    <a:pt x="7164714" y="4165461"/>
                    <a:pt x="7164714" y="3983852"/>
                  </a:cubicBezTo>
                  <a:cubicBezTo>
                    <a:pt x="7165983" y="3868281"/>
                    <a:pt x="7165983" y="3788267"/>
                    <a:pt x="7167254" y="3714233"/>
                  </a:cubicBezTo>
                  <a:cubicBezTo>
                    <a:pt x="7173604" y="3922892"/>
                    <a:pt x="7168523" y="4211181"/>
                    <a:pt x="7167254" y="4494392"/>
                  </a:cubicBezTo>
                  <a:cubicBezTo>
                    <a:pt x="7171064" y="4508361"/>
                    <a:pt x="7172333" y="4457561"/>
                    <a:pt x="7176143" y="4493122"/>
                  </a:cubicBezTo>
                  <a:cubicBezTo>
                    <a:pt x="7181223" y="4375011"/>
                    <a:pt x="7165983" y="4277222"/>
                    <a:pt x="7173604" y="4170542"/>
                  </a:cubicBezTo>
                  <a:lnTo>
                    <a:pt x="7177414" y="4184511"/>
                  </a:lnTo>
                  <a:cubicBezTo>
                    <a:pt x="7179954" y="4107042"/>
                    <a:pt x="7167254" y="4169272"/>
                    <a:pt x="7172333" y="4087992"/>
                  </a:cubicBezTo>
                  <a:cubicBezTo>
                    <a:pt x="7177414" y="4058781"/>
                    <a:pt x="7178683" y="4099422"/>
                    <a:pt x="7179954" y="4084181"/>
                  </a:cubicBezTo>
                  <a:close/>
                  <a:moveTo>
                    <a:pt x="6707514" y="4834752"/>
                  </a:moveTo>
                  <a:lnTo>
                    <a:pt x="6735454" y="4834752"/>
                  </a:lnTo>
                  <a:cubicBezTo>
                    <a:pt x="6729104" y="4833481"/>
                    <a:pt x="6720214" y="4833481"/>
                    <a:pt x="6707514" y="4834752"/>
                  </a:cubicBezTo>
                  <a:close/>
                </a:path>
              </a:pathLst>
            </a:custGeom>
            <a:solidFill>
              <a:srgbClr val="000000"/>
            </a:solidFill>
          </p:spPr>
          <p:txBody>
            <a:bodyPr/>
            <a:lstStyle/>
            <a:p>
              <a:endParaRPr lang="es-MX"/>
            </a:p>
          </p:txBody>
        </p:sp>
      </p:grpSp>
      <p:grpSp>
        <p:nvGrpSpPr>
          <p:cNvPr id="7" name="Group 7"/>
          <p:cNvGrpSpPr/>
          <p:nvPr/>
        </p:nvGrpSpPr>
        <p:grpSpPr>
          <a:xfrm>
            <a:off x="11817676" y="5036874"/>
            <a:ext cx="4885224" cy="3313411"/>
            <a:chOff x="0" y="0"/>
            <a:chExt cx="7186303" cy="4874121"/>
          </a:xfrm>
        </p:grpSpPr>
        <p:sp>
          <p:nvSpPr>
            <p:cNvPr id="8" name="Freeform 8"/>
            <p:cNvSpPr/>
            <p:nvPr/>
          </p:nvSpPr>
          <p:spPr>
            <a:xfrm>
              <a:off x="1270" y="-10160"/>
              <a:ext cx="7182494" cy="4898252"/>
            </a:xfrm>
            <a:custGeom>
              <a:avLst/>
              <a:gdLst/>
              <a:ahLst/>
              <a:cxnLst/>
              <a:rect l="l" t="t" r="r" b="b"/>
              <a:pathLst>
                <a:path w="7182494" h="4898252">
                  <a:moveTo>
                    <a:pt x="7179954" y="4084181"/>
                  </a:moveTo>
                  <a:cubicBezTo>
                    <a:pt x="7178683" y="3919081"/>
                    <a:pt x="7182494" y="3783276"/>
                    <a:pt x="7172333" y="3680959"/>
                  </a:cubicBezTo>
                  <a:cubicBezTo>
                    <a:pt x="7181223" y="3656003"/>
                    <a:pt x="7172333" y="3564500"/>
                    <a:pt x="7181223" y="3524571"/>
                  </a:cubicBezTo>
                  <a:cubicBezTo>
                    <a:pt x="7177414" y="3496289"/>
                    <a:pt x="7178683" y="3468006"/>
                    <a:pt x="7172333" y="3458024"/>
                  </a:cubicBezTo>
                  <a:lnTo>
                    <a:pt x="7172333" y="3430573"/>
                  </a:lnTo>
                  <a:cubicBezTo>
                    <a:pt x="7174873" y="3134435"/>
                    <a:pt x="7176144" y="2848280"/>
                    <a:pt x="7169794" y="2551311"/>
                  </a:cubicBezTo>
                  <a:cubicBezTo>
                    <a:pt x="7169794" y="2468126"/>
                    <a:pt x="7168523" y="2385774"/>
                    <a:pt x="7168523" y="2302589"/>
                  </a:cubicBezTo>
                  <a:cubicBezTo>
                    <a:pt x="7165983" y="2280961"/>
                    <a:pt x="7164714" y="2258501"/>
                    <a:pt x="7163444" y="2235209"/>
                  </a:cubicBezTo>
                  <a:cubicBezTo>
                    <a:pt x="7162173" y="2132060"/>
                    <a:pt x="7164714" y="2033071"/>
                    <a:pt x="7164714" y="1934913"/>
                  </a:cubicBezTo>
                  <a:cubicBezTo>
                    <a:pt x="7167254" y="1853392"/>
                    <a:pt x="7168523" y="1769375"/>
                    <a:pt x="7165983" y="1686191"/>
                  </a:cubicBezTo>
                  <a:cubicBezTo>
                    <a:pt x="7165983" y="1684527"/>
                    <a:pt x="7167254" y="1685359"/>
                    <a:pt x="7167254" y="1686191"/>
                  </a:cubicBezTo>
                  <a:cubicBezTo>
                    <a:pt x="7163444" y="1615484"/>
                    <a:pt x="7160904" y="1513167"/>
                    <a:pt x="7163444" y="1429150"/>
                  </a:cubicBezTo>
                  <a:lnTo>
                    <a:pt x="7158364" y="1380903"/>
                  </a:lnTo>
                  <a:lnTo>
                    <a:pt x="7158364" y="1245312"/>
                  </a:lnTo>
                  <a:cubicBezTo>
                    <a:pt x="7160904" y="1121367"/>
                    <a:pt x="7163444" y="974090"/>
                    <a:pt x="7163444" y="783590"/>
                  </a:cubicBezTo>
                  <a:cubicBezTo>
                    <a:pt x="7163444" y="548640"/>
                    <a:pt x="7163444" y="311150"/>
                    <a:pt x="7164714" y="74930"/>
                  </a:cubicBezTo>
                  <a:lnTo>
                    <a:pt x="7164714" y="17780"/>
                  </a:lnTo>
                  <a:lnTo>
                    <a:pt x="7124073" y="17780"/>
                  </a:lnTo>
                  <a:lnTo>
                    <a:pt x="7124073" y="52070"/>
                  </a:lnTo>
                  <a:lnTo>
                    <a:pt x="7130423" y="52070"/>
                  </a:lnTo>
                  <a:lnTo>
                    <a:pt x="7130423" y="74930"/>
                  </a:lnTo>
                  <a:cubicBezTo>
                    <a:pt x="7130423" y="100330"/>
                    <a:pt x="7131694" y="127000"/>
                    <a:pt x="7131694" y="153670"/>
                  </a:cubicBezTo>
                  <a:cubicBezTo>
                    <a:pt x="7131694" y="191770"/>
                    <a:pt x="7131694" y="231140"/>
                    <a:pt x="7132964" y="270510"/>
                  </a:cubicBezTo>
                  <a:lnTo>
                    <a:pt x="7132964" y="508000"/>
                  </a:lnTo>
                  <a:cubicBezTo>
                    <a:pt x="7132964" y="661670"/>
                    <a:pt x="7134233" y="815340"/>
                    <a:pt x="7139314" y="965200"/>
                  </a:cubicBezTo>
                  <a:lnTo>
                    <a:pt x="7134233" y="955040"/>
                  </a:lnTo>
                  <a:cubicBezTo>
                    <a:pt x="7136773" y="993140"/>
                    <a:pt x="7136773" y="1033780"/>
                    <a:pt x="7138044" y="1063138"/>
                  </a:cubicBezTo>
                  <a:cubicBezTo>
                    <a:pt x="7138044" y="1078111"/>
                    <a:pt x="7139314" y="1093084"/>
                    <a:pt x="7139314" y="1108889"/>
                  </a:cubicBezTo>
                  <a:cubicBezTo>
                    <a:pt x="7140583" y="1203720"/>
                    <a:pt x="7135504" y="1302709"/>
                    <a:pt x="7139314" y="1397540"/>
                  </a:cubicBezTo>
                  <a:lnTo>
                    <a:pt x="7136773" y="1388390"/>
                  </a:lnTo>
                  <a:cubicBezTo>
                    <a:pt x="7135504" y="1522317"/>
                    <a:pt x="7136773" y="1652085"/>
                    <a:pt x="7138044" y="1780189"/>
                  </a:cubicBezTo>
                  <a:cubicBezTo>
                    <a:pt x="7138044" y="1840914"/>
                    <a:pt x="7136773" y="1901639"/>
                    <a:pt x="7138044" y="1962364"/>
                  </a:cubicBezTo>
                  <a:cubicBezTo>
                    <a:pt x="7136773" y="2096291"/>
                    <a:pt x="7140583" y="2186130"/>
                    <a:pt x="7140583" y="2320889"/>
                  </a:cubicBezTo>
                  <a:lnTo>
                    <a:pt x="7135504" y="2324217"/>
                  </a:lnTo>
                  <a:cubicBezTo>
                    <a:pt x="7153283" y="2550479"/>
                    <a:pt x="7120264" y="2799201"/>
                    <a:pt x="7139314" y="3034614"/>
                  </a:cubicBezTo>
                  <a:lnTo>
                    <a:pt x="7132964" y="3017977"/>
                  </a:lnTo>
                  <a:cubicBezTo>
                    <a:pt x="7143123" y="3054578"/>
                    <a:pt x="7129154" y="3160223"/>
                    <a:pt x="7145664" y="3146913"/>
                  </a:cubicBezTo>
                  <a:lnTo>
                    <a:pt x="7140583" y="3188505"/>
                  </a:lnTo>
                  <a:cubicBezTo>
                    <a:pt x="7162173" y="3348220"/>
                    <a:pt x="7130423" y="3479652"/>
                    <a:pt x="7144394" y="3675968"/>
                  </a:cubicBezTo>
                  <a:lnTo>
                    <a:pt x="7140583" y="3663490"/>
                  </a:lnTo>
                  <a:cubicBezTo>
                    <a:pt x="7143123" y="3715896"/>
                    <a:pt x="7145664" y="3776621"/>
                    <a:pt x="7141854" y="3814886"/>
                  </a:cubicBezTo>
                  <a:cubicBezTo>
                    <a:pt x="7141854" y="3809063"/>
                    <a:pt x="7140583" y="3811559"/>
                    <a:pt x="7139314" y="3799081"/>
                  </a:cubicBezTo>
                  <a:cubicBezTo>
                    <a:pt x="7124073" y="4019411"/>
                    <a:pt x="7140583" y="4297542"/>
                    <a:pt x="7140583" y="4561702"/>
                  </a:cubicBezTo>
                  <a:lnTo>
                    <a:pt x="7132964" y="4531222"/>
                  </a:lnTo>
                  <a:cubicBezTo>
                    <a:pt x="7135504" y="4569322"/>
                    <a:pt x="7136773" y="4618852"/>
                    <a:pt x="7136773" y="4672192"/>
                  </a:cubicBezTo>
                  <a:lnTo>
                    <a:pt x="7136773" y="4833481"/>
                  </a:lnTo>
                  <a:cubicBezTo>
                    <a:pt x="7132964" y="4833481"/>
                    <a:pt x="7130423" y="4832211"/>
                    <a:pt x="7125344" y="4832211"/>
                  </a:cubicBezTo>
                  <a:lnTo>
                    <a:pt x="7122804" y="4833481"/>
                  </a:lnTo>
                  <a:lnTo>
                    <a:pt x="7111373" y="4838561"/>
                  </a:lnTo>
                  <a:lnTo>
                    <a:pt x="7103754" y="4838561"/>
                  </a:lnTo>
                  <a:cubicBezTo>
                    <a:pt x="7083433" y="4833481"/>
                    <a:pt x="7087244" y="4836022"/>
                    <a:pt x="7078354" y="4830942"/>
                  </a:cubicBezTo>
                  <a:cubicBezTo>
                    <a:pt x="6974214" y="4829672"/>
                    <a:pt x="6960244" y="4819511"/>
                    <a:pt x="6886583" y="4814431"/>
                  </a:cubicBezTo>
                  <a:cubicBezTo>
                    <a:pt x="6886583" y="4814431"/>
                    <a:pt x="6887854" y="4814431"/>
                    <a:pt x="6886583" y="4815702"/>
                  </a:cubicBezTo>
                  <a:cubicBezTo>
                    <a:pt x="6835783" y="4824592"/>
                    <a:pt x="6765933" y="4819511"/>
                    <a:pt x="6725294" y="4818242"/>
                  </a:cubicBezTo>
                  <a:lnTo>
                    <a:pt x="6708783" y="4814431"/>
                  </a:lnTo>
                  <a:cubicBezTo>
                    <a:pt x="6684654" y="4805542"/>
                    <a:pt x="6590673" y="4830942"/>
                    <a:pt x="6622423" y="4816972"/>
                  </a:cubicBezTo>
                  <a:cubicBezTo>
                    <a:pt x="6411603" y="4820781"/>
                    <a:pt x="6170303" y="4820781"/>
                    <a:pt x="5892304" y="4820781"/>
                  </a:cubicBezTo>
                  <a:cubicBezTo>
                    <a:pt x="5852850" y="4827131"/>
                    <a:pt x="5676829" y="4820781"/>
                    <a:pt x="5739043" y="4830942"/>
                  </a:cubicBezTo>
                  <a:cubicBezTo>
                    <a:pt x="5669242" y="4818242"/>
                    <a:pt x="5459837" y="4815702"/>
                    <a:pt x="5382448" y="4815702"/>
                  </a:cubicBezTo>
                  <a:cubicBezTo>
                    <a:pt x="5385483" y="4814431"/>
                    <a:pt x="5388518" y="4813161"/>
                    <a:pt x="5400657" y="4813161"/>
                  </a:cubicBezTo>
                  <a:cubicBezTo>
                    <a:pt x="5250432" y="4796652"/>
                    <a:pt x="5221601" y="4828402"/>
                    <a:pt x="5080480" y="4808081"/>
                  </a:cubicBezTo>
                  <a:cubicBezTo>
                    <a:pt x="5057718" y="4822052"/>
                    <a:pt x="4824035" y="4804272"/>
                    <a:pt x="4743611" y="4819511"/>
                  </a:cubicBezTo>
                  <a:cubicBezTo>
                    <a:pt x="4726920" y="4816972"/>
                    <a:pt x="4720850" y="4813161"/>
                    <a:pt x="4726920" y="4811892"/>
                  </a:cubicBezTo>
                  <a:cubicBezTo>
                    <a:pt x="4471992" y="4809352"/>
                    <a:pt x="4191268" y="4808081"/>
                    <a:pt x="3977310" y="4805542"/>
                  </a:cubicBezTo>
                  <a:cubicBezTo>
                    <a:pt x="3793702" y="4818242"/>
                    <a:pt x="3532705" y="4800461"/>
                    <a:pt x="3373375" y="4816972"/>
                  </a:cubicBezTo>
                  <a:cubicBezTo>
                    <a:pt x="3242876" y="4813161"/>
                    <a:pt x="3030436" y="4806811"/>
                    <a:pt x="2848345" y="4813161"/>
                  </a:cubicBezTo>
                  <a:lnTo>
                    <a:pt x="2866554" y="4810622"/>
                  </a:lnTo>
                  <a:cubicBezTo>
                    <a:pt x="2660184" y="4811892"/>
                    <a:pt x="2402221" y="4811892"/>
                    <a:pt x="2261101" y="4823322"/>
                  </a:cubicBezTo>
                  <a:cubicBezTo>
                    <a:pt x="2200404" y="4806811"/>
                    <a:pt x="2110875" y="4810622"/>
                    <a:pt x="2021347" y="4805542"/>
                  </a:cubicBezTo>
                  <a:cubicBezTo>
                    <a:pt x="1883261" y="4813161"/>
                    <a:pt x="1605572" y="4810622"/>
                    <a:pt x="1394650" y="4818242"/>
                  </a:cubicBezTo>
                  <a:cubicBezTo>
                    <a:pt x="1362784" y="4810622"/>
                    <a:pt x="1221663" y="4822052"/>
                    <a:pt x="1211041" y="4810622"/>
                  </a:cubicBezTo>
                  <a:cubicBezTo>
                    <a:pt x="1004570" y="4818242"/>
                    <a:pt x="814070" y="4822052"/>
                    <a:pt x="617220" y="4823322"/>
                  </a:cubicBezTo>
                  <a:lnTo>
                    <a:pt x="318770" y="4823322"/>
                  </a:lnTo>
                  <a:lnTo>
                    <a:pt x="168910" y="4822052"/>
                  </a:lnTo>
                  <a:lnTo>
                    <a:pt x="93980" y="4820781"/>
                  </a:lnTo>
                  <a:lnTo>
                    <a:pt x="58420" y="4820781"/>
                  </a:lnTo>
                  <a:lnTo>
                    <a:pt x="45720" y="4819511"/>
                  </a:lnTo>
                  <a:lnTo>
                    <a:pt x="48260" y="4819511"/>
                  </a:lnTo>
                  <a:cubicBezTo>
                    <a:pt x="52070" y="4677272"/>
                    <a:pt x="55880" y="4537572"/>
                    <a:pt x="58420" y="4402952"/>
                  </a:cubicBezTo>
                  <a:cubicBezTo>
                    <a:pt x="55880" y="4378822"/>
                    <a:pt x="53340" y="4354692"/>
                    <a:pt x="49530" y="4329292"/>
                  </a:cubicBezTo>
                  <a:cubicBezTo>
                    <a:pt x="46990" y="4164192"/>
                    <a:pt x="45720" y="3981311"/>
                    <a:pt x="45720" y="3817381"/>
                  </a:cubicBezTo>
                  <a:cubicBezTo>
                    <a:pt x="46990" y="3789930"/>
                    <a:pt x="48260" y="3761648"/>
                    <a:pt x="45720" y="3732533"/>
                  </a:cubicBezTo>
                  <a:lnTo>
                    <a:pt x="45720" y="3714233"/>
                  </a:lnTo>
                  <a:lnTo>
                    <a:pt x="48260" y="3710073"/>
                  </a:lnTo>
                  <a:lnTo>
                    <a:pt x="49530" y="3665154"/>
                  </a:lnTo>
                  <a:cubicBezTo>
                    <a:pt x="50800" y="3665986"/>
                    <a:pt x="53340" y="3665986"/>
                    <a:pt x="54610" y="3669313"/>
                  </a:cubicBezTo>
                  <a:lnTo>
                    <a:pt x="54610" y="3678463"/>
                  </a:lnTo>
                  <a:lnTo>
                    <a:pt x="54610" y="3670145"/>
                  </a:lnTo>
                  <a:cubicBezTo>
                    <a:pt x="55880" y="3672640"/>
                    <a:pt x="57150" y="3675968"/>
                    <a:pt x="57150" y="3680959"/>
                  </a:cubicBezTo>
                  <a:lnTo>
                    <a:pt x="57150" y="3446378"/>
                  </a:lnTo>
                  <a:cubicBezTo>
                    <a:pt x="58420" y="3448042"/>
                    <a:pt x="59690" y="3449705"/>
                    <a:pt x="58420" y="3455528"/>
                  </a:cubicBezTo>
                  <a:cubicBezTo>
                    <a:pt x="69850" y="3395636"/>
                    <a:pt x="57150" y="3370680"/>
                    <a:pt x="57150" y="3332415"/>
                  </a:cubicBezTo>
                  <a:lnTo>
                    <a:pt x="57150" y="3324929"/>
                  </a:lnTo>
                  <a:cubicBezTo>
                    <a:pt x="57150" y="3311619"/>
                    <a:pt x="59690" y="3297477"/>
                    <a:pt x="63500" y="3279177"/>
                  </a:cubicBezTo>
                  <a:cubicBezTo>
                    <a:pt x="50800" y="3268363"/>
                    <a:pt x="64770" y="3156895"/>
                    <a:pt x="54610" y="3105321"/>
                  </a:cubicBezTo>
                  <a:lnTo>
                    <a:pt x="54610" y="3087020"/>
                  </a:lnTo>
                  <a:cubicBezTo>
                    <a:pt x="57150" y="3083693"/>
                    <a:pt x="58420" y="3082029"/>
                    <a:pt x="59690" y="3084525"/>
                  </a:cubicBezTo>
                  <a:cubicBezTo>
                    <a:pt x="62230" y="2944774"/>
                    <a:pt x="63500" y="2790051"/>
                    <a:pt x="66040" y="2671097"/>
                  </a:cubicBezTo>
                  <a:cubicBezTo>
                    <a:pt x="53340" y="2569612"/>
                    <a:pt x="71120" y="2425702"/>
                    <a:pt x="54610" y="2339190"/>
                  </a:cubicBezTo>
                  <a:cubicBezTo>
                    <a:pt x="58420" y="2266820"/>
                    <a:pt x="64770" y="2150361"/>
                    <a:pt x="58420" y="2049708"/>
                  </a:cubicBezTo>
                  <a:lnTo>
                    <a:pt x="60960" y="2059690"/>
                  </a:lnTo>
                  <a:cubicBezTo>
                    <a:pt x="59690" y="1945727"/>
                    <a:pt x="59690" y="1804313"/>
                    <a:pt x="48260" y="1726119"/>
                  </a:cubicBezTo>
                  <a:cubicBezTo>
                    <a:pt x="64770" y="1692845"/>
                    <a:pt x="60960" y="1643766"/>
                    <a:pt x="66040" y="1594688"/>
                  </a:cubicBezTo>
                  <a:cubicBezTo>
                    <a:pt x="58420" y="1518989"/>
                    <a:pt x="60960" y="1365930"/>
                    <a:pt x="53340" y="1250303"/>
                  </a:cubicBezTo>
                  <a:cubicBezTo>
                    <a:pt x="60960" y="1232834"/>
                    <a:pt x="50800" y="1154641"/>
                    <a:pt x="60960" y="1148818"/>
                  </a:cubicBezTo>
                  <a:cubicBezTo>
                    <a:pt x="53340" y="1028700"/>
                    <a:pt x="49530" y="836930"/>
                    <a:pt x="48260" y="638810"/>
                  </a:cubicBezTo>
                  <a:lnTo>
                    <a:pt x="48260" y="339090"/>
                  </a:lnTo>
                  <a:lnTo>
                    <a:pt x="49530" y="189230"/>
                  </a:lnTo>
                  <a:lnTo>
                    <a:pt x="50800" y="114300"/>
                  </a:lnTo>
                  <a:lnTo>
                    <a:pt x="50800" y="78740"/>
                  </a:lnTo>
                  <a:lnTo>
                    <a:pt x="52070" y="66040"/>
                  </a:lnTo>
                  <a:lnTo>
                    <a:pt x="64770" y="66040"/>
                  </a:lnTo>
                  <a:cubicBezTo>
                    <a:pt x="210820" y="69850"/>
                    <a:pt x="354330" y="73660"/>
                    <a:pt x="492760" y="77470"/>
                  </a:cubicBezTo>
                  <a:cubicBezTo>
                    <a:pt x="558800" y="71120"/>
                    <a:pt x="633730" y="58420"/>
                    <a:pt x="701040" y="50800"/>
                  </a:cubicBezTo>
                  <a:cubicBezTo>
                    <a:pt x="707390" y="52070"/>
                    <a:pt x="707390" y="53340"/>
                    <a:pt x="692150" y="53340"/>
                  </a:cubicBezTo>
                  <a:cubicBezTo>
                    <a:pt x="788670" y="50800"/>
                    <a:pt x="877570" y="62230"/>
                    <a:pt x="974090" y="59690"/>
                  </a:cubicBezTo>
                  <a:cubicBezTo>
                    <a:pt x="972820" y="60960"/>
                    <a:pt x="972820" y="60960"/>
                    <a:pt x="957580" y="63500"/>
                  </a:cubicBezTo>
                  <a:cubicBezTo>
                    <a:pt x="1051711" y="58420"/>
                    <a:pt x="1165518" y="72390"/>
                    <a:pt x="1292982" y="63500"/>
                  </a:cubicBezTo>
                  <a:lnTo>
                    <a:pt x="1300569" y="66040"/>
                  </a:lnTo>
                  <a:lnTo>
                    <a:pt x="1380993" y="62230"/>
                  </a:lnTo>
                  <a:cubicBezTo>
                    <a:pt x="1379476" y="64770"/>
                    <a:pt x="1376441" y="69850"/>
                    <a:pt x="1352162" y="69850"/>
                  </a:cubicBezTo>
                  <a:cubicBezTo>
                    <a:pt x="2332420" y="73660"/>
                    <a:pt x="3343026" y="55880"/>
                    <a:pt x="4349080" y="58420"/>
                  </a:cubicBezTo>
                  <a:lnTo>
                    <a:pt x="4311144" y="62230"/>
                  </a:lnTo>
                  <a:lnTo>
                    <a:pt x="4506892" y="55880"/>
                  </a:lnTo>
                  <a:cubicBezTo>
                    <a:pt x="4505375" y="57150"/>
                    <a:pt x="4496271" y="58420"/>
                    <a:pt x="4487166" y="59690"/>
                  </a:cubicBezTo>
                  <a:cubicBezTo>
                    <a:pt x="4737542" y="66040"/>
                    <a:pt x="4997021" y="55880"/>
                    <a:pt x="5239810" y="57150"/>
                  </a:cubicBezTo>
                  <a:cubicBezTo>
                    <a:pt x="5238292" y="58420"/>
                    <a:pt x="5201874" y="62230"/>
                    <a:pt x="5235257" y="64770"/>
                  </a:cubicBezTo>
                  <a:cubicBezTo>
                    <a:pt x="5415832" y="54610"/>
                    <a:pt x="5525086" y="77470"/>
                    <a:pt x="5614614" y="57150"/>
                  </a:cubicBezTo>
                  <a:cubicBezTo>
                    <a:pt x="5623719" y="58420"/>
                    <a:pt x="5628271" y="62230"/>
                    <a:pt x="5610062" y="64770"/>
                  </a:cubicBezTo>
                  <a:cubicBezTo>
                    <a:pt x="6112330" y="58420"/>
                    <a:pt x="6550033" y="58420"/>
                    <a:pt x="6972943" y="62230"/>
                  </a:cubicBezTo>
                  <a:cubicBezTo>
                    <a:pt x="7021204" y="59690"/>
                    <a:pt x="7072004" y="58420"/>
                    <a:pt x="7122804" y="55880"/>
                  </a:cubicBezTo>
                  <a:lnTo>
                    <a:pt x="7122804" y="20320"/>
                  </a:lnTo>
                  <a:cubicBezTo>
                    <a:pt x="6844673" y="19050"/>
                    <a:pt x="6565273" y="19050"/>
                    <a:pt x="6285873" y="17780"/>
                  </a:cubicBezTo>
                  <a:cubicBezTo>
                    <a:pt x="5247397" y="12700"/>
                    <a:pt x="4315697" y="0"/>
                    <a:pt x="3279294" y="24130"/>
                  </a:cubicBezTo>
                  <a:cubicBezTo>
                    <a:pt x="3280812" y="22860"/>
                    <a:pt x="3271707" y="21590"/>
                    <a:pt x="3299021" y="20320"/>
                  </a:cubicBezTo>
                  <a:cubicBezTo>
                    <a:pt x="3000088" y="24130"/>
                    <a:pt x="2728468" y="17780"/>
                    <a:pt x="2446227" y="21590"/>
                  </a:cubicBezTo>
                  <a:lnTo>
                    <a:pt x="2447744" y="20320"/>
                  </a:lnTo>
                  <a:cubicBezTo>
                    <a:pt x="1752763" y="34290"/>
                    <a:pt x="1002030" y="17780"/>
                    <a:pt x="438150" y="33020"/>
                  </a:cubicBezTo>
                  <a:lnTo>
                    <a:pt x="19050" y="33020"/>
                  </a:lnTo>
                  <a:lnTo>
                    <a:pt x="19050" y="78740"/>
                  </a:lnTo>
                  <a:cubicBezTo>
                    <a:pt x="19050" y="213360"/>
                    <a:pt x="20320" y="350520"/>
                    <a:pt x="20320" y="488950"/>
                  </a:cubicBezTo>
                  <a:cubicBezTo>
                    <a:pt x="7620" y="951230"/>
                    <a:pt x="11430" y="1281081"/>
                    <a:pt x="20320" y="1582210"/>
                  </a:cubicBezTo>
                  <a:cubicBezTo>
                    <a:pt x="26670" y="1954045"/>
                    <a:pt x="8890" y="2314235"/>
                    <a:pt x="13970" y="2685239"/>
                  </a:cubicBezTo>
                  <a:cubicBezTo>
                    <a:pt x="7620" y="2968898"/>
                    <a:pt x="21590" y="3263372"/>
                    <a:pt x="25400" y="3555350"/>
                  </a:cubicBezTo>
                  <a:cubicBezTo>
                    <a:pt x="20320" y="3664322"/>
                    <a:pt x="13970" y="3776621"/>
                    <a:pt x="15240" y="3907652"/>
                  </a:cubicBezTo>
                  <a:lnTo>
                    <a:pt x="19050" y="3894952"/>
                  </a:lnTo>
                  <a:cubicBezTo>
                    <a:pt x="13970" y="3944481"/>
                    <a:pt x="15240" y="3999092"/>
                    <a:pt x="19050" y="4051161"/>
                  </a:cubicBezTo>
                  <a:cubicBezTo>
                    <a:pt x="17780" y="4112122"/>
                    <a:pt x="17780" y="4174352"/>
                    <a:pt x="19050" y="4236581"/>
                  </a:cubicBezTo>
                  <a:cubicBezTo>
                    <a:pt x="19050" y="4237852"/>
                    <a:pt x="19050" y="4240392"/>
                    <a:pt x="17780" y="4241661"/>
                  </a:cubicBezTo>
                  <a:lnTo>
                    <a:pt x="16510" y="4228961"/>
                  </a:lnTo>
                  <a:cubicBezTo>
                    <a:pt x="12700" y="4253092"/>
                    <a:pt x="15240" y="4281031"/>
                    <a:pt x="19050" y="4308972"/>
                  </a:cubicBezTo>
                  <a:cubicBezTo>
                    <a:pt x="19050" y="4333102"/>
                    <a:pt x="20320" y="4355962"/>
                    <a:pt x="20320" y="4380092"/>
                  </a:cubicBezTo>
                  <a:lnTo>
                    <a:pt x="24130" y="4575672"/>
                  </a:lnTo>
                  <a:cubicBezTo>
                    <a:pt x="21590" y="4625202"/>
                    <a:pt x="34290" y="4748392"/>
                    <a:pt x="15240" y="4752202"/>
                  </a:cubicBezTo>
                  <a:cubicBezTo>
                    <a:pt x="15240" y="4709022"/>
                    <a:pt x="6350" y="4819511"/>
                    <a:pt x="1270" y="4722992"/>
                  </a:cubicBezTo>
                  <a:cubicBezTo>
                    <a:pt x="0" y="4734422"/>
                    <a:pt x="0" y="4762361"/>
                    <a:pt x="0" y="4791572"/>
                  </a:cubicBezTo>
                  <a:cubicBezTo>
                    <a:pt x="0" y="4800461"/>
                    <a:pt x="1270" y="4809352"/>
                    <a:pt x="1270" y="4816972"/>
                  </a:cubicBezTo>
                  <a:cubicBezTo>
                    <a:pt x="2540" y="4834752"/>
                    <a:pt x="5080" y="4847452"/>
                    <a:pt x="7620" y="4843642"/>
                  </a:cubicBezTo>
                  <a:cubicBezTo>
                    <a:pt x="17780" y="4853802"/>
                    <a:pt x="25400" y="4898252"/>
                    <a:pt x="33020" y="4837292"/>
                  </a:cubicBezTo>
                  <a:lnTo>
                    <a:pt x="60960" y="4837292"/>
                  </a:lnTo>
                  <a:cubicBezTo>
                    <a:pt x="91440" y="4837292"/>
                    <a:pt x="121920" y="4837292"/>
                    <a:pt x="152400" y="4838561"/>
                  </a:cubicBezTo>
                  <a:cubicBezTo>
                    <a:pt x="194310" y="4839831"/>
                    <a:pt x="234950" y="4841102"/>
                    <a:pt x="273050" y="4842372"/>
                  </a:cubicBezTo>
                  <a:cubicBezTo>
                    <a:pt x="991870" y="4869042"/>
                    <a:pt x="1816495" y="4852531"/>
                    <a:pt x="2675358" y="4836022"/>
                  </a:cubicBezTo>
                  <a:cubicBezTo>
                    <a:pt x="3403723" y="4844911"/>
                    <a:pt x="4132088" y="4824592"/>
                    <a:pt x="4840727" y="4837292"/>
                  </a:cubicBezTo>
                  <a:cubicBezTo>
                    <a:pt x="4449230" y="4839831"/>
                    <a:pt x="4062287" y="4844911"/>
                    <a:pt x="3658651" y="4848722"/>
                  </a:cubicBezTo>
                  <a:cubicBezTo>
                    <a:pt x="3667755" y="4847452"/>
                    <a:pt x="3672308" y="4846181"/>
                    <a:pt x="3681413" y="4844911"/>
                  </a:cubicBezTo>
                  <a:cubicBezTo>
                    <a:pt x="3651064" y="4847452"/>
                    <a:pt x="3617680" y="4851261"/>
                    <a:pt x="3582780" y="4849992"/>
                  </a:cubicBezTo>
                  <a:cubicBezTo>
                    <a:pt x="3573675" y="4848722"/>
                    <a:pt x="3591884" y="4847452"/>
                    <a:pt x="3604024" y="4846181"/>
                  </a:cubicBezTo>
                  <a:cubicBezTo>
                    <a:pt x="3470490" y="4836022"/>
                    <a:pt x="3214045" y="4852531"/>
                    <a:pt x="3130586" y="4844911"/>
                  </a:cubicBezTo>
                  <a:cubicBezTo>
                    <a:pt x="3092651" y="4846181"/>
                    <a:pt x="3075959" y="4849992"/>
                    <a:pt x="3097203" y="4853802"/>
                  </a:cubicBezTo>
                  <a:cubicBezTo>
                    <a:pt x="2605557" y="4856342"/>
                    <a:pt x="2079009" y="4858881"/>
                    <a:pt x="1576741" y="4866502"/>
                  </a:cubicBezTo>
                  <a:cubicBezTo>
                    <a:pt x="1552462" y="4865231"/>
                    <a:pt x="1547910" y="4862692"/>
                    <a:pt x="1555497" y="4858881"/>
                  </a:cubicBezTo>
                  <a:cubicBezTo>
                    <a:pt x="1127583" y="4875392"/>
                    <a:pt x="735330" y="4869042"/>
                    <a:pt x="368300" y="4866502"/>
                  </a:cubicBezTo>
                  <a:cubicBezTo>
                    <a:pt x="354330" y="4870311"/>
                    <a:pt x="405130" y="4871581"/>
                    <a:pt x="369570" y="4875392"/>
                  </a:cubicBezTo>
                  <a:cubicBezTo>
                    <a:pt x="487680" y="4880472"/>
                    <a:pt x="585470" y="4865231"/>
                    <a:pt x="692150" y="4872852"/>
                  </a:cubicBezTo>
                  <a:lnTo>
                    <a:pt x="678180" y="4876661"/>
                  </a:lnTo>
                  <a:cubicBezTo>
                    <a:pt x="755650" y="4879202"/>
                    <a:pt x="693420" y="4866502"/>
                    <a:pt x="774700" y="4871581"/>
                  </a:cubicBezTo>
                  <a:cubicBezTo>
                    <a:pt x="806450" y="4875392"/>
                    <a:pt x="767080" y="4876661"/>
                    <a:pt x="781050" y="4877931"/>
                  </a:cubicBezTo>
                  <a:cubicBezTo>
                    <a:pt x="946150" y="4876661"/>
                    <a:pt x="1136687" y="4880472"/>
                    <a:pt x="1323331" y="4870311"/>
                  </a:cubicBezTo>
                  <a:cubicBezTo>
                    <a:pt x="1368854" y="4879202"/>
                    <a:pt x="1535771" y="4870311"/>
                    <a:pt x="1608607" y="4879202"/>
                  </a:cubicBezTo>
                  <a:cubicBezTo>
                    <a:pt x="1660200" y="4875392"/>
                    <a:pt x="1710275" y="4876661"/>
                    <a:pt x="1730001" y="4870311"/>
                  </a:cubicBezTo>
                  <a:cubicBezTo>
                    <a:pt x="2421948" y="4875392"/>
                    <a:pt x="3129069" y="4866502"/>
                    <a:pt x="3837707" y="4866502"/>
                  </a:cubicBezTo>
                  <a:cubicBezTo>
                    <a:pt x="4170024" y="4848722"/>
                    <a:pt x="4566073" y="4870311"/>
                    <a:pt x="4960603" y="4863961"/>
                  </a:cubicBezTo>
                  <a:cubicBezTo>
                    <a:pt x="4963638" y="4863961"/>
                    <a:pt x="4962121" y="4865231"/>
                    <a:pt x="4960603" y="4865231"/>
                  </a:cubicBezTo>
                  <a:cubicBezTo>
                    <a:pt x="5089585" y="4861422"/>
                    <a:pt x="5276228" y="4858881"/>
                    <a:pt x="5429488" y="4861422"/>
                  </a:cubicBezTo>
                  <a:lnTo>
                    <a:pt x="5559987" y="4853802"/>
                  </a:lnTo>
                  <a:cubicBezTo>
                    <a:pt x="5852850" y="4858881"/>
                    <a:pt x="6148748" y="4861422"/>
                    <a:pt x="6397633" y="4861422"/>
                  </a:cubicBezTo>
                  <a:lnTo>
                    <a:pt x="7036443" y="4861422"/>
                  </a:lnTo>
                  <a:cubicBezTo>
                    <a:pt x="7032633" y="4862692"/>
                    <a:pt x="7021204" y="4863961"/>
                    <a:pt x="6997073" y="4865231"/>
                  </a:cubicBezTo>
                  <a:cubicBezTo>
                    <a:pt x="7016123" y="4866502"/>
                    <a:pt x="7088514" y="4866502"/>
                    <a:pt x="7124073" y="4862692"/>
                  </a:cubicBezTo>
                  <a:cubicBezTo>
                    <a:pt x="7129154" y="4862692"/>
                    <a:pt x="7134233" y="4861422"/>
                    <a:pt x="7138043" y="4861422"/>
                  </a:cubicBezTo>
                  <a:lnTo>
                    <a:pt x="7163443" y="4861422"/>
                  </a:lnTo>
                  <a:lnTo>
                    <a:pt x="7163443" y="4846181"/>
                  </a:lnTo>
                  <a:cubicBezTo>
                    <a:pt x="7171064" y="4842372"/>
                    <a:pt x="7157093" y="4843642"/>
                    <a:pt x="7163443" y="4836022"/>
                  </a:cubicBezTo>
                  <a:lnTo>
                    <a:pt x="7163443" y="4529952"/>
                  </a:lnTo>
                  <a:cubicBezTo>
                    <a:pt x="7168523" y="4549002"/>
                    <a:pt x="7160904" y="4612502"/>
                    <a:pt x="7169793" y="4603611"/>
                  </a:cubicBezTo>
                  <a:cubicBezTo>
                    <a:pt x="7173604" y="4559161"/>
                    <a:pt x="7167254" y="4540111"/>
                    <a:pt x="7163443" y="4529952"/>
                  </a:cubicBezTo>
                  <a:cubicBezTo>
                    <a:pt x="7163443" y="4348342"/>
                    <a:pt x="7164714" y="4165461"/>
                    <a:pt x="7164714" y="3983852"/>
                  </a:cubicBezTo>
                  <a:cubicBezTo>
                    <a:pt x="7165983" y="3868281"/>
                    <a:pt x="7165983" y="3788267"/>
                    <a:pt x="7167254" y="3714233"/>
                  </a:cubicBezTo>
                  <a:cubicBezTo>
                    <a:pt x="7173604" y="3922892"/>
                    <a:pt x="7168523" y="4211181"/>
                    <a:pt x="7167254" y="4494392"/>
                  </a:cubicBezTo>
                  <a:cubicBezTo>
                    <a:pt x="7171064" y="4508361"/>
                    <a:pt x="7172333" y="4457561"/>
                    <a:pt x="7176143" y="4493122"/>
                  </a:cubicBezTo>
                  <a:cubicBezTo>
                    <a:pt x="7181223" y="4375011"/>
                    <a:pt x="7165983" y="4277222"/>
                    <a:pt x="7173604" y="4170542"/>
                  </a:cubicBezTo>
                  <a:lnTo>
                    <a:pt x="7177414" y="4184511"/>
                  </a:lnTo>
                  <a:cubicBezTo>
                    <a:pt x="7179954" y="4107042"/>
                    <a:pt x="7167254" y="4169272"/>
                    <a:pt x="7172333" y="4087992"/>
                  </a:cubicBezTo>
                  <a:cubicBezTo>
                    <a:pt x="7177414" y="4058781"/>
                    <a:pt x="7178683" y="4099422"/>
                    <a:pt x="7179954" y="4084181"/>
                  </a:cubicBezTo>
                  <a:close/>
                  <a:moveTo>
                    <a:pt x="6707514" y="4834752"/>
                  </a:moveTo>
                  <a:lnTo>
                    <a:pt x="6735454" y="4834752"/>
                  </a:lnTo>
                  <a:cubicBezTo>
                    <a:pt x="6729104" y="4833481"/>
                    <a:pt x="6720214" y="4833481"/>
                    <a:pt x="6707514" y="4834752"/>
                  </a:cubicBezTo>
                  <a:close/>
                </a:path>
              </a:pathLst>
            </a:custGeom>
            <a:solidFill>
              <a:srgbClr val="000000"/>
            </a:solidFill>
          </p:spPr>
          <p:txBody>
            <a:bodyPr/>
            <a:lstStyle/>
            <a:p>
              <a:endParaRPr lang="es-MX"/>
            </a:p>
          </p:txBody>
        </p:sp>
      </p:grpSp>
      <p:sp>
        <p:nvSpPr>
          <p:cNvPr id="9" name="TextBox 9"/>
          <p:cNvSpPr txBox="1"/>
          <p:nvPr/>
        </p:nvSpPr>
        <p:spPr>
          <a:xfrm>
            <a:off x="12090337" y="5215847"/>
            <a:ext cx="2773226" cy="3032418"/>
          </a:xfrm>
          <a:prstGeom prst="rect">
            <a:avLst/>
          </a:prstGeom>
        </p:spPr>
        <p:txBody>
          <a:bodyPr lIns="0" tIns="0" rIns="0" bIns="0" rtlCol="0" anchor="t">
            <a:spAutoFit/>
          </a:bodyPr>
          <a:lstStyle/>
          <a:p>
            <a:pPr algn="l">
              <a:lnSpc>
                <a:spcPts val="2662"/>
              </a:lnSpc>
            </a:pPr>
            <a:r>
              <a:rPr lang="en-US" sz="2063">
                <a:solidFill>
                  <a:srgbClr val="000001"/>
                </a:solidFill>
                <a:latin typeface="Nunito"/>
                <a:ea typeface="Nunito"/>
                <a:cs typeface="Nunito"/>
                <a:sym typeface="Nunito"/>
              </a:rPr>
              <a:t>Ocur</a:t>
            </a:r>
            <a:r>
              <a:rPr lang="en-US" sz="2063" u="none" strike="noStrike">
                <a:solidFill>
                  <a:srgbClr val="000001"/>
                </a:solidFill>
                <a:latin typeface="Nunito"/>
                <a:ea typeface="Nunito"/>
                <a:cs typeface="Nunito"/>
                <a:sym typeface="Nunito"/>
              </a:rPr>
              <a:t>re cuando el programa se ejecuta sin mostrar errores de compilación ni de ejecución, pero no produce el resultado esperado porque la lógica usada en el código es incorrecta.</a:t>
            </a:r>
          </a:p>
        </p:txBody>
      </p:sp>
      <p:sp>
        <p:nvSpPr>
          <p:cNvPr id="10" name="Freeform 10"/>
          <p:cNvSpPr/>
          <p:nvPr/>
        </p:nvSpPr>
        <p:spPr>
          <a:xfrm>
            <a:off x="2216482" y="4771970"/>
            <a:ext cx="3368782" cy="631647"/>
          </a:xfrm>
          <a:custGeom>
            <a:avLst/>
            <a:gdLst/>
            <a:ahLst/>
            <a:cxnLst/>
            <a:rect l="l" t="t" r="r" b="b"/>
            <a:pathLst>
              <a:path w="3368782" h="631647">
                <a:moveTo>
                  <a:pt x="0" y="0"/>
                </a:moveTo>
                <a:lnTo>
                  <a:pt x="3368781" y="0"/>
                </a:lnTo>
                <a:lnTo>
                  <a:pt x="3368781" y="631646"/>
                </a:lnTo>
                <a:lnTo>
                  <a:pt x="0" y="6316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11" name="Freeform 11"/>
          <p:cNvSpPr/>
          <p:nvPr/>
        </p:nvSpPr>
        <p:spPr>
          <a:xfrm>
            <a:off x="7366196" y="4754740"/>
            <a:ext cx="3009433" cy="564269"/>
          </a:xfrm>
          <a:custGeom>
            <a:avLst/>
            <a:gdLst/>
            <a:ahLst/>
            <a:cxnLst/>
            <a:rect l="l" t="t" r="r" b="b"/>
            <a:pathLst>
              <a:path w="3009433" h="564269">
                <a:moveTo>
                  <a:pt x="0" y="0"/>
                </a:moveTo>
                <a:lnTo>
                  <a:pt x="3009433" y="0"/>
                </a:lnTo>
                <a:lnTo>
                  <a:pt x="3009433" y="564268"/>
                </a:lnTo>
                <a:lnTo>
                  <a:pt x="0" y="5642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12" name="Freeform 12"/>
          <p:cNvSpPr/>
          <p:nvPr/>
        </p:nvSpPr>
        <p:spPr>
          <a:xfrm>
            <a:off x="12776769" y="4778915"/>
            <a:ext cx="2751561" cy="515918"/>
          </a:xfrm>
          <a:custGeom>
            <a:avLst/>
            <a:gdLst/>
            <a:ahLst/>
            <a:cxnLst/>
            <a:rect l="l" t="t" r="r" b="b"/>
            <a:pathLst>
              <a:path w="2751561" h="515918">
                <a:moveTo>
                  <a:pt x="0" y="0"/>
                </a:moveTo>
                <a:lnTo>
                  <a:pt x="2751561" y="0"/>
                </a:lnTo>
                <a:lnTo>
                  <a:pt x="2751561" y="515918"/>
                </a:lnTo>
                <a:lnTo>
                  <a:pt x="0" y="5159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13" name="Freeform 13"/>
          <p:cNvSpPr/>
          <p:nvPr/>
        </p:nvSpPr>
        <p:spPr>
          <a:xfrm>
            <a:off x="4762230" y="5668493"/>
            <a:ext cx="1637254" cy="1595578"/>
          </a:xfrm>
          <a:custGeom>
            <a:avLst/>
            <a:gdLst/>
            <a:ahLst/>
            <a:cxnLst/>
            <a:rect l="l" t="t" r="r" b="b"/>
            <a:pathLst>
              <a:path w="1637254" h="1595578">
                <a:moveTo>
                  <a:pt x="0" y="0"/>
                </a:moveTo>
                <a:lnTo>
                  <a:pt x="1637253" y="0"/>
                </a:lnTo>
                <a:lnTo>
                  <a:pt x="1637253" y="1595578"/>
                </a:lnTo>
                <a:lnTo>
                  <a:pt x="0" y="15955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4" name="Freeform 14"/>
          <p:cNvSpPr/>
          <p:nvPr/>
        </p:nvSpPr>
        <p:spPr>
          <a:xfrm>
            <a:off x="9796560" y="5590217"/>
            <a:ext cx="1578344" cy="1388942"/>
          </a:xfrm>
          <a:custGeom>
            <a:avLst/>
            <a:gdLst/>
            <a:ahLst/>
            <a:cxnLst/>
            <a:rect l="l" t="t" r="r" b="b"/>
            <a:pathLst>
              <a:path w="1578344" h="1388942">
                <a:moveTo>
                  <a:pt x="0" y="0"/>
                </a:moveTo>
                <a:lnTo>
                  <a:pt x="1578343" y="0"/>
                </a:lnTo>
                <a:lnTo>
                  <a:pt x="1578343" y="1388942"/>
                </a:lnTo>
                <a:lnTo>
                  <a:pt x="0" y="13889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15" name="Freeform 15"/>
          <p:cNvSpPr/>
          <p:nvPr/>
        </p:nvSpPr>
        <p:spPr>
          <a:xfrm>
            <a:off x="15133683" y="5962347"/>
            <a:ext cx="1301724" cy="1301724"/>
          </a:xfrm>
          <a:custGeom>
            <a:avLst/>
            <a:gdLst/>
            <a:ahLst/>
            <a:cxnLst/>
            <a:rect l="l" t="t" r="r" b="b"/>
            <a:pathLst>
              <a:path w="1301724" h="1301724">
                <a:moveTo>
                  <a:pt x="0" y="0"/>
                </a:moveTo>
                <a:lnTo>
                  <a:pt x="1301724" y="0"/>
                </a:lnTo>
                <a:lnTo>
                  <a:pt x="1301724" y="1301724"/>
                </a:lnTo>
                <a:lnTo>
                  <a:pt x="0" y="13017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MX"/>
          </a:p>
        </p:txBody>
      </p:sp>
      <p:sp>
        <p:nvSpPr>
          <p:cNvPr id="16" name="TextBox 16"/>
          <p:cNvSpPr txBox="1"/>
          <p:nvPr/>
        </p:nvSpPr>
        <p:spPr>
          <a:xfrm>
            <a:off x="6940940" y="5384566"/>
            <a:ext cx="2773226" cy="1682660"/>
          </a:xfrm>
          <a:prstGeom prst="rect">
            <a:avLst/>
          </a:prstGeom>
        </p:spPr>
        <p:txBody>
          <a:bodyPr lIns="0" tIns="0" rIns="0" bIns="0" rtlCol="0" anchor="t">
            <a:spAutoFit/>
          </a:bodyPr>
          <a:lstStyle/>
          <a:p>
            <a:pPr algn="l">
              <a:lnSpc>
                <a:spcPts val="2662"/>
              </a:lnSpc>
            </a:pPr>
            <a:r>
              <a:rPr lang="en-US" sz="2063" u="none" strike="noStrike">
                <a:solidFill>
                  <a:srgbClr val="000001"/>
                </a:solidFill>
                <a:latin typeface="Nunito"/>
                <a:ea typeface="Nunito"/>
                <a:cs typeface="Nunito"/>
                <a:sym typeface="Nunito"/>
              </a:rPr>
              <a:t>Los errores en tiempo de ejecución en Java ocurren mientras el programa se está ejecutando y algo falla.</a:t>
            </a:r>
          </a:p>
        </p:txBody>
      </p:sp>
      <p:sp>
        <p:nvSpPr>
          <p:cNvPr id="17" name="TextBox 17"/>
          <p:cNvSpPr txBox="1"/>
          <p:nvPr/>
        </p:nvSpPr>
        <p:spPr>
          <a:xfrm>
            <a:off x="1906781" y="5384566"/>
            <a:ext cx="2773226" cy="2694978"/>
          </a:xfrm>
          <a:prstGeom prst="rect">
            <a:avLst/>
          </a:prstGeom>
        </p:spPr>
        <p:txBody>
          <a:bodyPr lIns="0" tIns="0" rIns="0" bIns="0" rtlCol="0" anchor="t">
            <a:spAutoFit/>
          </a:bodyPr>
          <a:lstStyle/>
          <a:p>
            <a:pPr algn="l">
              <a:lnSpc>
                <a:spcPts val="2662"/>
              </a:lnSpc>
            </a:pPr>
            <a:r>
              <a:rPr lang="en-US" sz="2063">
                <a:solidFill>
                  <a:srgbClr val="000001"/>
                </a:solidFill>
                <a:latin typeface="Nunito"/>
                <a:ea typeface="Nunito"/>
                <a:cs typeface="Nunito"/>
                <a:sym typeface="Nunito"/>
              </a:rPr>
              <a:t>Un err</a:t>
            </a:r>
            <a:r>
              <a:rPr lang="en-US" sz="2063" u="none" strike="noStrike">
                <a:solidFill>
                  <a:srgbClr val="000001"/>
                </a:solidFill>
                <a:latin typeface="Nunito"/>
                <a:ea typeface="Nunito"/>
                <a:cs typeface="Nunito"/>
                <a:sym typeface="Nunito"/>
              </a:rPr>
              <a:t>or de compilación es un fallo que ocurre cuando el código viola las reglas sintácticas del lenguaje, impidiendo que el programa se compile correctamente.</a:t>
            </a:r>
          </a:p>
        </p:txBody>
      </p:sp>
      <p:sp>
        <p:nvSpPr>
          <p:cNvPr id="18" name="TextBox 18"/>
          <p:cNvSpPr txBox="1"/>
          <p:nvPr/>
        </p:nvSpPr>
        <p:spPr>
          <a:xfrm>
            <a:off x="6760716" y="1912600"/>
            <a:ext cx="4809662" cy="841359"/>
          </a:xfrm>
          <a:prstGeom prst="rect">
            <a:avLst/>
          </a:prstGeom>
        </p:spPr>
        <p:txBody>
          <a:bodyPr lIns="0" tIns="0" rIns="0" bIns="0" rtlCol="0" anchor="t">
            <a:spAutoFit/>
          </a:bodyPr>
          <a:lstStyle/>
          <a:p>
            <a:pPr marL="0" lvl="0" indent="0" algn="just">
              <a:lnSpc>
                <a:spcPts val="6377"/>
              </a:lnSpc>
            </a:pPr>
            <a:r>
              <a:rPr lang="en-US" sz="5960" spc="-59">
                <a:solidFill>
                  <a:srgbClr val="000001"/>
                </a:solidFill>
                <a:latin typeface="Archivo Narrow"/>
                <a:ea typeface="Archivo Narrow"/>
                <a:cs typeface="Archivo Narrow"/>
                <a:sym typeface="Archivo Narrow"/>
              </a:rPr>
              <a:t>Tipos de errores</a:t>
            </a:r>
          </a:p>
        </p:txBody>
      </p:sp>
      <p:sp>
        <p:nvSpPr>
          <p:cNvPr id="19" name="TextBox 19"/>
          <p:cNvSpPr txBox="1"/>
          <p:nvPr/>
        </p:nvSpPr>
        <p:spPr>
          <a:xfrm>
            <a:off x="1960520" y="2762086"/>
            <a:ext cx="14412677" cy="837124"/>
          </a:xfrm>
          <a:prstGeom prst="rect">
            <a:avLst/>
          </a:prstGeom>
        </p:spPr>
        <p:txBody>
          <a:bodyPr lIns="0" tIns="0" rIns="0" bIns="0" rtlCol="0" anchor="t">
            <a:spAutoFit/>
          </a:bodyPr>
          <a:lstStyle/>
          <a:p>
            <a:pPr algn="just">
              <a:lnSpc>
                <a:spcPts val="3391"/>
              </a:lnSpc>
            </a:pPr>
            <a:r>
              <a:rPr lang="en-US" sz="2629">
                <a:solidFill>
                  <a:srgbClr val="000001"/>
                </a:solidFill>
                <a:latin typeface="Nunito"/>
                <a:ea typeface="Nunito"/>
                <a:cs typeface="Nunito"/>
                <a:sym typeface="Nunito"/>
              </a:rPr>
              <a:t>Pueden </a:t>
            </a:r>
            <a:r>
              <a:rPr lang="en-US" sz="2629" u="none" strike="noStrike">
                <a:solidFill>
                  <a:srgbClr val="000001"/>
                </a:solidFill>
                <a:latin typeface="Nunito"/>
                <a:ea typeface="Nunito"/>
                <a:cs typeface="Nunito"/>
                <a:sym typeface="Nunito"/>
              </a:rPr>
              <a:t>ocurrir tres tipos de errores en un programa: errores de compilación, errores de ejecución y errores lógicos. Es útil distinguirlos para detectarlos más rápidamente.</a:t>
            </a:r>
          </a:p>
        </p:txBody>
      </p:sp>
      <p:sp>
        <p:nvSpPr>
          <p:cNvPr id="20" name="TextBox 20"/>
          <p:cNvSpPr txBox="1"/>
          <p:nvPr/>
        </p:nvSpPr>
        <p:spPr>
          <a:xfrm>
            <a:off x="2216482" y="4885393"/>
            <a:ext cx="3498416" cy="385751"/>
          </a:xfrm>
          <a:prstGeom prst="rect">
            <a:avLst/>
          </a:prstGeom>
        </p:spPr>
        <p:txBody>
          <a:bodyPr lIns="0" tIns="0" rIns="0" bIns="0" rtlCol="0" anchor="t">
            <a:spAutoFit/>
          </a:bodyPr>
          <a:lstStyle/>
          <a:p>
            <a:pPr marL="0" lvl="1" indent="0" algn="ctr">
              <a:lnSpc>
                <a:spcPts val="3145"/>
              </a:lnSpc>
              <a:spcBef>
                <a:spcPct val="0"/>
              </a:spcBef>
            </a:pPr>
            <a:r>
              <a:rPr lang="en-US" sz="2438" b="1">
                <a:solidFill>
                  <a:srgbClr val="FBDFE1"/>
                </a:solidFill>
                <a:latin typeface="Nunito Bold"/>
                <a:ea typeface="Nunito Bold"/>
                <a:cs typeface="Nunito Bold"/>
                <a:sym typeface="Nunito Bold"/>
              </a:rPr>
              <a:t>Error de compilacion</a:t>
            </a:r>
          </a:p>
        </p:txBody>
      </p:sp>
      <p:sp>
        <p:nvSpPr>
          <p:cNvPr id="21" name="TextBox 21"/>
          <p:cNvSpPr txBox="1"/>
          <p:nvPr/>
        </p:nvSpPr>
        <p:spPr>
          <a:xfrm>
            <a:off x="7366196" y="4834474"/>
            <a:ext cx="3215426" cy="385751"/>
          </a:xfrm>
          <a:prstGeom prst="rect">
            <a:avLst/>
          </a:prstGeom>
        </p:spPr>
        <p:txBody>
          <a:bodyPr lIns="0" tIns="0" rIns="0" bIns="0" rtlCol="0" anchor="t">
            <a:spAutoFit/>
          </a:bodyPr>
          <a:lstStyle/>
          <a:p>
            <a:pPr marL="0" lvl="1" indent="0" algn="ctr">
              <a:lnSpc>
                <a:spcPts val="3145"/>
              </a:lnSpc>
              <a:spcBef>
                <a:spcPct val="0"/>
              </a:spcBef>
            </a:pPr>
            <a:r>
              <a:rPr lang="en-US" sz="2438" b="1">
                <a:solidFill>
                  <a:srgbClr val="FBDFE1"/>
                </a:solidFill>
                <a:latin typeface="Nunito Bold"/>
                <a:ea typeface="Nunito Bold"/>
                <a:cs typeface="Nunito Bold"/>
                <a:sym typeface="Nunito Bold"/>
              </a:rPr>
              <a:t>Error en la corrida</a:t>
            </a:r>
          </a:p>
        </p:txBody>
      </p:sp>
      <p:sp>
        <p:nvSpPr>
          <p:cNvPr id="22" name="TextBox 22"/>
          <p:cNvSpPr txBox="1"/>
          <p:nvPr/>
        </p:nvSpPr>
        <p:spPr>
          <a:xfrm>
            <a:off x="13171415" y="4834474"/>
            <a:ext cx="1962268" cy="385751"/>
          </a:xfrm>
          <a:prstGeom prst="rect">
            <a:avLst/>
          </a:prstGeom>
        </p:spPr>
        <p:txBody>
          <a:bodyPr lIns="0" tIns="0" rIns="0" bIns="0" rtlCol="0" anchor="t">
            <a:spAutoFit/>
          </a:bodyPr>
          <a:lstStyle/>
          <a:p>
            <a:pPr marL="0" lvl="1" indent="0" algn="ctr">
              <a:lnSpc>
                <a:spcPts val="3145"/>
              </a:lnSpc>
              <a:spcBef>
                <a:spcPct val="0"/>
              </a:spcBef>
            </a:pPr>
            <a:r>
              <a:rPr lang="en-US" sz="2438" b="1">
                <a:solidFill>
                  <a:srgbClr val="FBDFE1"/>
                </a:solidFill>
                <a:latin typeface="Nunito Bold"/>
                <a:ea typeface="Nunito Bold"/>
                <a:cs typeface="Nunito Bold"/>
                <a:sym typeface="Nunito Bold"/>
              </a:rPr>
              <a:t>Error lógico</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Freeform 4"/>
          <p:cNvSpPr/>
          <p:nvPr/>
        </p:nvSpPr>
        <p:spPr>
          <a:xfrm>
            <a:off x="6924618" y="3873110"/>
            <a:ext cx="4438765" cy="4438765"/>
          </a:xfrm>
          <a:custGeom>
            <a:avLst/>
            <a:gdLst/>
            <a:ahLst/>
            <a:cxnLst/>
            <a:rect l="l" t="t" r="r" b="b"/>
            <a:pathLst>
              <a:path w="4438765" h="4438765">
                <a:moveTo>
                  <a:pt x="0" y="0"/>
                </a:moveTo>
                <a:lnTo>
                  <a:pt x="4438764" y="0"/>
                </a:lnTo>
                <a:lnTo>
                  <a:pt x="4438764" y="4438765"/>
                </a:lnTo>
                <a:lnTo>
                  <a:pt x="0" y="4438765"/>
                </a:lnTo>
                <a:lnTo>
                  <a:pt x="0" y="0"/>
                </a:lnTo>
                <a:close/>
              </a:path>
            </a:pathLst>
          </a:custGeom>
          <a:blipFill>
            <a:blip r:embed="rId4"/>
            <a:stretch>
              <a:fillRect/>
            </a:stretch>
          </a:blipFill>
        </p:spPr>
        <p:txBody>
          <a:bodyPr/>
          <a:lstStyle/>
          <a:p>
            <a:endParaRPr lang="es-MX"/>
          </a:p>
        </p:txBody>
      </p:sp>
      <p:sp>
        <p:nvSpPr>
          <p:cNvPr id="5" name="TextBox 5"/>
          <p:cNvSpPr txBox="1"/>
          <p:nvPr/>
        </p:nvSpPr>
        <p:spPr>
          <a:xfrm>
            <a:off x="3820026" y="2146007"/>
            <a:ext cx="9966275" cy="1212838"/>
          </a:xfrm>
          <a:prstGeom prst="rect">
            <a:avLst/>
          </a:prstGeom>
        </p:spPr>
        <p:txBody>
          <a:bodyPr lIns="0" tIns="0" rIns="0" bIns="0" rtlCol="0" anchor="t">
            <a:spAutoFit/>
          </a:bodyPr>
          <a:lstStyle/>
          <a:p>
            <a:pPr algn="ctr">
              <a:lnSpc>
                <a:spcPts val="9800"/>
              </a:lnSpc>
            </a:pPr>
            <a:r>
              <a:rPr lang="en-US" sz="7000" b="1">
                <a:solidFill>
                  <a:srgbClr val="1800AD"/>
                </a:solidFill>
                <a:latin typeface="Archivo Narrow Bold"/>
                <a:ea typeface="Archivo Narrow Bold"/>
                <a:cs typeface="Archivo Narrow Bold"/>
                <a:sym typeface="Archivo Narrow Bold"/>
              </a:rPr>
              <a:t>Planteamiento de Problemas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5766179" y="5132784"/>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TextBox 4"/>
          <p:cNvSpPr txBox="1"/>
          <p:nvPr/>
        </p:nvSpPr>
        <p:spPr>
          <a:xfrm>
            <a:off x="4186290" y="1215490"/>
            <a:ext cx="8911950" cy="647700"/>
          </a:xfrm>
          <a:prstGeom prst="rect">
            <a:avLst/>
          </a:prstGeom>
        </p:spPr>
        <p:txBody>
          <a:bodyPr lIns="0" tIns="0" rIns="0" bIns="0" rtlCol="0" anchor="t">
            <a:spAutoFit/>
          </a:bodyPr>
          <a:lstStyle/>
          <a:p>
            <a:pPr algn="ctr">
              <a:lnSpc>
                <a:spcPts val="5004"/>
              </a:lnSpc>
            </a:pPr>
            <a:r>
              <a:rPr lang="en-US" sz="4170" b="1">
                <a:solidFill>
                  <a:srgbClr val="000000"/>
                </a:solidFill>
                <a:latin typeface="Archivo Narrow Bold"/>
                <a:ea typeface="Archivo Narrow Bold"/>
                <a:cs typeface="Archivo Narrow Bold"/>
                <a:sym typeface="Archivo Narrow Bold"/>
              </a:rPr>
              <a:t>¿CUALES SON SUS APLICACIONES?</a:t>
            </a:r>
          </a:p>
        </p:txBody>
      </p:sp>
      <p:sp>
        <p:nvSpPr>
          <p:cNvPr id="5" name="TextBox 5"/>
          <p:cNvSpPr txBox="1"/>
          <p:nvPr/>
        </p:nvSpPr>
        <p:spPr>
          <a:xfrm>
            <a:off x="2805075" y="1994380"/>
            <a:ext cx="13056073" cy="2370288"/>
          </a:xfrm>
          <a:prstGeom prst="rect">
            <a:avLst/>
          </a:prstGeom>
        </p:spPr>
        <p:txBody>
          <a:bodyPr lIns="0" tIns="0" rIns="0" bIns="0" rtlCol="0" anchor="t">
            <a:spAutoFit/>
          </a:bodyPr>
          <a:lstStyle/>
          <a:p>
            <a:pPr algn="just">
              <a:lnSpc>
                <a:spcPts val="3754"/>
              </a:lnSpc>
            </a:pPr>
            <a:r>
              <a:rPr lang="en-US" sz="2681">
                <a:solidFill>
                  <a:srgbClr val="000000"/>
                </a:solidFill>
                <a:latin typeface="Archivo Narrow"/>
                <a:ea typeface="Archivo Narrow"/>
                <a:cs typeface="Archivo Narrow"/>
                <a:sym typeface="Archivo Narrow"/>
              </a:rPr>
              <a:t>Los programas se aplican en casi cualquier ámbito tecnológico y de la vida moderna, incluyendo computadoras, teléfonos celulares, tablets, y dispositivos inteligentes para realizar tareas específicas como escribir, navegar en internet, gestionar finanzas, crear contenido multimedia, o controlar la domótica del hogar. Además, se aplican en sectores profesionales como el desarrollo web, la inteligencia artificial, la ciberseguridad, el diseño gráfico, y la bioinformática.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a:off x="6441977" y="4555168"/>
            <a:ext cx="5083613" cy="3382914"/>
          </a:xfrm>
          <a:custGeom>
            <a:avLst/>
            <a:gdLst/>
            <a:ahLst/>
            <a:cxnLst/>
            <a:rect l="l" t="t" r="r" b="b"/>
            <a:pathLst>
              <a:path w="5083613" h="3382914">
                <a:moveTo>
                  <a:pt x="0" y="0"/>
                </a:moveTo>
                <a:lnTo>
                  <a:pt x="5083613" y="0"/>
                </a:lnTo>
                <a:lnTo>
                  <a:pt x="5083613" y="3382914"/>
                </a:lnTo>
                <a:lnTo>
                  <a:pt x="0" y="3382914"/>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4186290" y="1215490"/>
            <a:ext cx="8911950" cy="647700"/>
          </a:xfrm>
          <a:prstGeom prst="rect">
            <a:avLst/>
          </a:prstGeom>
        </p:spPr>
        <p:txBody>
          <a:bodyPr lIns="0" tIns="0" rIns="0" bIns="0" rtlCol="0" anchor="t">
            <a:spAutoFit/>
          </a:bodyPr>
          <a:lstStyle/>
          <a:p>
            <a:pPr algn="ctr">
              <a:lnSpc>
                <a:spcPts val="5004"/>
              </a:lnSpc>
            </a:pPr>
            <a:r>
              <a:rPr lang="en-US" sz="4170" b="1">
                <a:solidFill>
                  <a:srgbClr val="000000"/>
                </a:solidFill>
                <a:latin typeface="Archivo Narrow Bold"/>
                <a:ea typeface="Archivo Narrow Bold"/>
                <a:cs typeface="Archivo Narrow Bold"/>
                <a:sym typeface="Archivo Narrow Bold"/>
              </a:rPr>
              <a:t>LENGUAJE DE PROGRAMACION</a:t>
            </a:r>
          </a:p>
        </p:txBody>
      </p:sp>
      <p:sp>
        <p:nvSpPr>
          <p:cNvPr id="5" name="TextBox 5"/>
          <p:cNvSpPr txBox="1"/>
          <p:nvPr/>
        </p:nvSpPr>
        <p:spPr>
          <a:xfrm>
            <a:off x="2805075" y="1994380"/>
            <a:ext cx="13056073" cy="2370288"/>
          </a:xfrm>
          <a:prstGeom prst="rect">
            <a:avLst/>
          </a:prstGeom>
        </p:spPr>
        <p:txBody>
          <a:bodyPr lIns="0" tIns="0" rIns="0" bIns="0" rtlCol="0" anchor="t">
            <a:spAutoFit/>
          </a:bodyPr>
          <a:lstStyle/>
          <a:p>
            <a:pPr algn="just">
              <a:lnSpc>
                <a:spcPts val="3754"/>
              </a:lnSpc>
            </a:pPr>
            <a:r>
              <a:rPr lang="en-US" sz="2681">
                <a:solidFill>
                  <a:srgbClr val="000000"/>
                </a:solidFill>
                <a:latin typeface="Archivo Narrow"/>
                <a:ea typeface="Archivo Narrow"/>
                <a:cs typeface="Archivo Narrow"/>
                <a:sym typeface="Archivo Narrow"/>
              </a:rPr>
              <a:t>Es un conjunto de reglas, palabras clave y símbolos (una sintaxis formal) que se utilizan para crear instrucciones que una computadora puede entender y ejecutar, permitiendo desarrollar software, aplicaciones, sitios web y mucho más. Funciona como un medio de comunicación entre humanos y máquinas, donde el programador escribe el código en un lenguaje de alto nivel (más cercano al humano) que luego es traducido a código máquina (ceros y unos) para que el hardware pueda procesarlo.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AutoShape 3"/>
          <p:cNvSpPr/>
          <p:nvPr/>
        </p:nvSpPr>
        <p:spPr>
          <a:xfrm>
            <a:off x="9181521" y="2822471"/>
            <a:ext cx="3782643" cy="4367338"/>
          </a:xfrm>
          <a:prstGeom prst="line">
            <a:avLst/>
          </a:prstGeom>
          <a:ln w="28575" cap="flat">
            <a:solidFill>
              <a:srgbClr val="000000"/>
            </a:solidFill>
            <a:prstDash val="solid"/>
            <a:headEnd type="none" w="sm" len="sm"/>
            <a:tailEnd type="none" w="sm" len="sm"/>
          </a:ln>
        </p:spPr>
        <p:txBody>
          <a:bodyPr/>
          <a:lstStyle/>
          <a:p>
            <a:endParaRPr lang="es-MX"/>
          </a:p>
        </p:txBody>
      </p:sp>
      <p:sp>
        <p:nvSpPr>
          <p:cNvPr id="4" name="AutoShape 4"/>
          <p:cNvSpPr/>
          <p:nvPr/>
        </p:nvSpPr>
        <p:spPr>
          <a:xfrm>
            <a:off x="9859863" y="2157944"/>
            <a:ext cx="1984250" cy="1299378"/>
          </a:xfrm>
          <a:prstGeom prst="line">
            <a:avLst/>
          </a:prstGeom>
          <a:ln w="28575" cap="flat">
            <a:solidFill>
              <a:srgbClr val="000000"/>
            </a:solidFill>
            <a:prstDash val="solid"/>
            <a:headEnd type="none" w="sm" len="sm"/>
            <a:tailEnd type="none" w="sm" len="sm"/>
          </a:ln>
        </p:spPr>
        <p:txBody>
          <a:bodyPr/>
          <a:lstStyle/>
          <a:p>
            <a:endParaRPr lang="es-MX"/>
          </a:p>
        </p:txBody>
      </p:sp>
      <p:sp>
        <p:nvSpPr>
          <p:cNvPr id="5" name="AutoShape 5"/>
          <p:cNvSpPr/>
          <p:nvPr/>
        </p:nvSpPr>
        <p:spPr>
          <a:xfrm flipH="1">
            <a:off x="4475098" y="2764443"/>
            <a:ext cx="3545862" cy="4608826"/>
          </a:xfrm>
          <a:prstGeom prst="line">
            <a:avLst/>
          </a:prstGeom>
          <a:ln w="28575" cap="flat">
            <a:solidFill>
              <a:srgbClr val="000000"/>
            </a:solidFill>
            <a:prstDash val="solid"/>
            <a:headEnd type="none" w="sm" len="sm"/>
            <a:tailEnd type="none" w="sm" len="sm"/>
          </a:ln>
        </p:spPr>
        <p:txBody>
          <a:bodyPr/>
          <a:lstStyle/>
          <a:p>
            <a:endParaRPr lang="es-MX"/>
          </a:p>
        </p:txBody>
      </p:sp>
      <p:sp>
        <p:nvSpPr>
          <p:cNvPr id="6" name="AutoShape 6"/>
          <p:cNvSpPr/>
          <p:nvPr/>
        </p:nvSpPr>
        <p:spPr>
          <a:xfrm flipV="1">
            <a:off x="5632064" y="2088590"/>
            <a:ext cx="2123803" cy="1055980"/>
          </a:xfrm>
          <a:prstGeom prst="line">
            <a:avLst/>
          </a:prstGeom>
          <a:ln w="28575" cap="flat">
            <a:solidFill>
              <a:srgbClr val="000000"/>
            </a:solidFill>
            <a:prstDash val="solid"/>
            <a:headEnd type="none" w="sm" len="sm"/>
            <a:tailEnd type="none" w="sm" len="sm"/>
          </a:ln>
        </p:spPr>
        <p:txBody>
          <a:bodyPr/>
          <a:lstStyle/>
          <a:p>
            <a:endParaRPr lang="es-MX"/>
          </a:p>
        </p:txBody>
      </p:sp>
      <p:sp>
        <p:nvSpPr>
          <p:cNvPr id="7" name="Freeform 7"/>
          <p:cNvSpPr/>
          <p:nvPr/>
        </p:nvSpPr>
        <p:spPr>
          <a:xfrm rot="-1066970">
            <a:off x="6936517" y="679211"/>
            <a:ext cx="3604532" cy="2457679"/>
          </a:xfrm>
          <a:custGeom>
            <a:avLst/>
            <a:gdLst/>
            <a:ahLst/>
            <a:cxnLst/>
            <a:rect l="l" t="t" r="r" b="b"/>
            <a:pathLst>
              <a:path w="3604532" h="2457679">
                <a:moveTo>
                  <a:pt x="0" y="0"/>
                </a:moveTo>
                <a:lnTo>
                  <a:pt x="3604532" y="0"/>
                </a:lnTo>
                <a:lnTo>
                  <a:pt x="3604532" y="2457678"/>
                </a:lnTo>
                <a:lnTo>
                  <a:pt x="0" y="2457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8" name="AutoShape 8"/>
          <p:cNvSpPr/>
          <p:nvPr/>
        </p:nvSpPr>
        <p:spPr>
          <a:xfrm>
            <a:off x="2951878" y="1620010"/>
            <a:ext cx="1990938" cy="1289106"/>
          </a:xfrm>
          <a:prstGeom prst="line">
            <a:avLst/>
          </a:prstGeom>
          <a:ln w="28575" cap="flat">
            <a:solidFill>
              <a:srgbClr val="000000"/>
            </a:solidFill>
            <a:prstDash val="solid"/>
            <a:headEnd type="none" w="sm" len="sm"/>
            <a:tailEnd type="none" w="sm" len="sm"/>
          </a:ln>
        </p:spPr>
        <p:txBody>
          <a:bodyPr/>
          <a:lstStyle/>
          <a:p>
            <a:endParaRPr lang="es-MX"/>
          </a:p>
        </p:txBody>
      </p:sp>
      <p:sp>
        <p:nvSpPr>
          <p:cNvPr id="9" name="AutoShape 9"/>
          <p:cNvSpPr/>
          <p:nvPr/>
        </p:nvSpPr>
        <p:spPr>
          <a:xfrm flipV="1">
            <a:off x="3011863" y="3524984"/>
            <a:ext cx="1934230" cy="1372729"/>
          </a:xfrm>
          <a:prstGeom prst="line">
            <a:avLst/>
          </a:prstGeom>
          <a:ln w="28575" cap="flat">
            <a:solidFill>
              <a:srgbClr val="000000"/>
            </a:solidFill>
            <a:prstDash val="solid"/>
            <a:headEnd type="none" w="sm" len="sm"/>
            <a:tailEnd type="none" w="sm" len="sm"/>
          </a:ln>
        </p:spPr>
        <p:txBody>
          <a:bodyPr/>
          <a:lstStyle/>
          <a:p>
            <a:endParaRPr lang="es-MX"/>
          </a:p>
        </p:txBody>
      </p:sp>
      <p:sp>
        <p:nvSpPr>
          <p:cNvPr id="10" name="Freeform 10"/>
          <p:cNvSpPr/>
          <p:nvPr/>
        </p:nvSpPr>
        <p:spPr>
          <a:xfrm>
            <a:off x="3466050" y="1760657"/>
            <a:ext cx="2967743" cy="2876013"/>
          </a:xfrm>
          <a:custGeom>
            <a:avLst/>
            <a:gdLst/>
            <a:ahLst/>
            <a:cxnLst/>
            <a:rect l="l" t="t" r="r" b="b"/>
            <a:pathLst>
              <a:path w="2967743" h="2876013">
                <a:moveTo>
                  <a:pt x="0" y="0"/>
                </a:moveTo>
                <a:lnTo>
                  <a:pt x="2967743" y="0"/>
                </a:lnTo>
                <a:lnTo>
                  <a:pt x="2967743" y="2876013"/>
                </a:lnTo>
                <a:lnTo>
                  <a:pt x="0" y="28760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1" name="Freeform 11"/>
          <p:cNvSpPr/>
          <p:nvPr/>
        </p:nvSpPr>
        <p:spPr>
          <a:xfrm>
            <a:off x="2315938" y="4224358"/>
            <a:ext cx="1641685" cy="1590942"/>
          </a:xfrm>
          <a:custGeom>
            <a:avLst/>
            <a:gdLst/>
            <a:ahLst/>
            <a:cxnLst/>
            <a:rect l="l" t="t" r="r" b="b"/>
            <a:pathLst>
              <a:path w="1641685" h="1590942">
                <a:moveTo>
                  <a:pt x="0" y="0"/>
                </a:moveTo>
                <a:lnTo>
                  <a:pt x="1641685" y="0"/>
                </a:lnTo>
                <a:lnTo>
                  <a:pt x="1641685" y="1590941"/>
                </a:lnTo>
                <a:lnTo>
                  <a:pt x="0" y="15909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2" name="Freeform 12"/>
          <p:cNvSpPr/>
          <p:nvPr/>
        </p:nvSpPr>
        <p:spPr>
          <a:xfrm>
            <a:off x="2183455" y="722130"/>
            <a:ext cx="1641685" cy="1590942"/>
          </a:xfrm>
          <a:custGeom>
            <a:avLst/>
            <a:gdLst/>
            <a:ahLst/>
            <a:cxnLst/>
            <a:rect l="l" t="t" r="r" b="b"/>
            <a:pathLst>
              <a:path w="1641685" h="1590942">
                <a:moveTo>
                  <a:pt x="0" y="0"/>
                </a:moveTo>
                <a:lnTo>
                  <a:pt x="1641685" y="0"/>
                </a:lnTo>
                <a:lnTo>
                  <a:pt x="1641685" y="1590941"/>
                </a:lnTo>
                <a:lnTo>
                  <a:pt x="0" y="15909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3" name="AutoShape 13"/>
          <p:cNvSpPr/>
          <p:nvPr/>
        </p:nvSpPr>
        <p:spPr>
          <a:xfrm flipH="1" flipV="1">
            <a:off x="12361448" y="3409275"/>
            <a:ext cx="3102492" cy="490563"/>
          </a:xfrm>
          <a:prstGeom prst="line">
            <a:avLst/>
          </a:prstGeom>
          <a:ln w="28575" cap="flat">
            <a:solidFill>
              <a:srgbClr val="000000"/>
            </a:solidFill>
            <a:prstDash val="solid"/>
            <a:headEnd type="none" w="sm" len="sm"/>
            <a:tailEnd type="none" w="sm" len="sm"/>
          </a:ln>
        </p:spPr>
        <p:txBody>
          <a:bodyPr/>
          <a:lstStyle/>
          <a:p>
            <a:endParaRPr lang="es-MX"/>
          </a:p>
        </p:txBody>
      </p:sp>
      <p:sp>
        <p:nvSpPr>
          <p:cNvPr id="14" name="Freeform 14"/>
          <p:cNvSpPr/>
          <p:nvPr/>
        </p:nvSpPr>
        <p:spPr>
          <a:xfrm>
            <a:off x="11125513" y="2031722"/>
            <a:ext cx="2967743" cy="2876013"/>
          </a:xfrm>
          <a:custGeom>
            <a:avLst/>
            <a:gdLst/>
            <a:ahLst/>
            <a:cxnLst/>
            <a:rect l="l" t="t" r="r" b="b"/>
            <a:pathLst>
              <a:path w="2967743" h="2876013">
                <a:moveTo>
                  <a:pt x="0" y="0"/>
                </a:moveTo>
                <a:lnTo>
                  <a:pt x="2967743" y="0"/>
                </a:lnTo>
                <a:lnTo>
                  <a:pt x="2967743" y="2876013"/>
                </a:lnTo>
                <a:lnTo>
                  <a:pt x="0" y="28760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15" name="Freeform 15"/>
          <p:cNvSpPr/>
          <p:nvPr/>
        </p:nvSpPr>
        <p:spPr>
          <a:xfrm>
            <a:off x="14643098" y="3899839"/>
            <a:ext cx="1641685" cy="1590942"/>
          </a:xfrm>
          <a:custGeom>
            <a:avLst/>
            <a:gdLst/>
            <a:ahLst/>
            <a:cxnLst/>
            <a:rect l="l" t="t" r="r" b="b"/>
            <a:pathLst>
              <a:path w="1641685" h="1590942">
                <a:moveTo>
                  <a:pt x="0" y="0"/>
                </a:moveTo>
                <a:lnTo>
                  <a:pt x="1641685" y="0"/>
                </a:lnTo>
                <a:lnTo>
                  <a:pt x="1641685" y="1590941"/>
                </a:lnTo>
                <a:lnTo>
                  <a:pt x="0" y="15909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16" name="AutoShape 16"/>
          <p:cNvSpPr/>
          <p:nvPr/>
        </p:nvSpPr>
        <p:spPr>
          <a:xfrm>
            <a:off x="8790789" y="5507527"/>
            <a:ext cx="937691" cy="871954"/>
          </a:xfrm>
          <a:prstGeom prst="line">
            <a:avLst/>
          </a:prstGeom>
          <a:ln w="28575" cap="flat">
            <a:solidFill>
              <a:srgbClr val="000000"/>
            </a:solidFill>
            <a:prstDash val="solid"/>
            <a:headEnd type="none" w="sm" len="sm"/>
            <a:tailEnd type="none" w="sm" len="sm"/>
          </a:ln>
        </p:spPr>
        <p:txBody>
          <a:bodyPr/>
          <a:lstStyle/>
          <a:p>
            <a:endParaRPr lang="es-MX"/>
          </a:p>
        </p:txBody>
      </p:sp>
      <p:sp>
        <p:nvSpPr>
          <p:cNvPr id="17" name="Freeform 17"/>
          <p:cNvSpPr/>
          <p:nvPr/>
        </p:nvSpPr>
        <p:spPr>
          <a:xfrm>
            <a:off x="7054554" y="3144570"/>
            <a:ext cx="2967743" cy="2876013"/>
          </a:xfrm>
          <a:custGeom>
            <a:avLst/>
            <a:gdLst/>
            <a:ahLst/>
            <a:cxnLst/>
            <a:rect l="l" t="t" r="r" b="b"/>
            <a:pathLst>
              <a:path w="2967743" h="2876013">
                <a:moveTo>
                  <a:pt x="0" y="0"/>
                </a:moveTo>
                <a:lnTo>
                  <a:pt x="2967743" y="0"/>
                </a:lnTo>
                <a:lnTo>
                  <a:pt x="2967743" y="2876013"/>
                </a:lnTo>
                <a:lnTo>
                  <a:pt x="0" y="28760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MX"/>
          </a:p>
        </p:txBody>
      </p:sp>
      <p:sp>
        <p:nvSpPr>
          <p:cNvPr id="18" name="AutoShape 18"/>
          <p:cNvSpPr/>
          <p:nvPr/>
        </p:nvSpPr>
        <p:spPr>
          <a:xfrm>
            <a:off x="4494298" y="7860277"/>
            <a:ext cx="2094990" cy="1112048"/>
          </a:xfrm>
          <a:prstGeom prst="line">
            <a:avLst/>
          </a:prstGeom>
          <a:ln w="28575" cap="flat">
            <a:solidFill>
              <a:srgbClr val="000000"/>
            </a:solidFill>
            <a:prstDash val="solid"/>
            <a:headEnd type="none" w="sm" len="sm"/>
            <a:tailEnd type="none" w="sm" len="sm"/>
          </a:ln>
        </p:spPr>
        <p:txBody>
          <a:bodyPr/>
          <a:lstStyle/>
          <a:p>
            <a:endParaRPr lang="es-MX"/>
          </a:p>
        </p:txBody>
      </p:sp>
      <p:sp>
        <p:nvSpPr>
          <p:cNvPr id="19" name="Freeform 19"/>
          <p:cNvSpPr/>
          <p:nvPr/>
        </p:nvSpPr>
        <p:spPr>
          <a:xfrm>
            <a:off x="3004297" y="6646489"/>
            <a:ext cx="2967743" cy="2876013"/>
          </a:xfrm>
          <a:custGeom>
            <a:avLst/>
            <a:gdLst/>
            <a:ahLst/>
            <a:cxnLst/>
            <a:rect l="l" t="t" r="r" b="b"/>
            <a:pathLst>
              <a:path w="2967743" h="2876013">
                <a:moveTo>
                  <a:pt x="0" y="0"/>
                </a:moveTo>
                <a:lnTo>
                  <a:pt x="2967743" y="0"/>
                </a:lnTo>
                <a:lnTo>
                  <a:pt x="2967743" y="2876012"/>
                </a:lnTo>
                <a:lnTo>
                  <a:pt x="0" y="28760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MX"/>
          </a:p>
        </p:txBody>
      </p:sp>
      <p:sp>
        <p:nvSpPr>
          <p:cNvPr id="20" name="Freeform 20"/>
          <p:cNvSpPr/>
          <p:nvPr/>
        </p:nvSpPr>
        <p:spPr>
          <a:xfrm>
            <a:off x="5972040" y="8084495"/>
            <a:ext cx="1641685" cy="1590942"/>
          </a:xfrm>
          <a:custGeom>
            <a:avLst/>
            <a:gdLst/>
            <a:ahLst/>
            <a:cxnLst/>
            <a:rect l="l" t="t" r="r" b="b"/>
            <a:pathLst>
              <a:path w="1641685" h="1590942">
                <a:moveTo>
                  <a:pt x="0" y="0"/>
                </a:moveTo>
                <a:lnTo>
                  <a:pt x="1641685" y="0"/>
                </a:lnTo>
                <a:lnTo>
                  <a:pt x="1641685" y="1590941"/>
                </a:lnTo>
                <a:lnTo>
                  <a:pt x="0" y="15909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MX"/>
          </a:p>
        </p:txBody>
      </p:sp>
      <p:sp>
        <p:nvSpPr>
          <p:cNvPr id="21" name="AutoShape 21"/>
          <p:cNvSpPr/>
          <p:nvPr/>
        </p:nvSpPr>
        <p:spPr>
          <a:xfrm flipV="1">
            <a:off x="10655235" y="7862046"/>
            <a:ext cx="2141649" cy="1019299"/>
          </a:xfrm>
          <a:prstGeom prst="line">
            <a:avLst/>
          </a:prstGeom>
          <a:ln w="28575" cap="flat">
            <a:solidFill>
              <a:srgbClr val="000000"/>
            </a:solidFill>
            <a:prstDash val="solid"/>
            <a:headEnd type="none" w="sm" len="sm"/>
            <a:tailEnd type="none" w="sm" len="sm"/>
          </a:ln>
        </p:spPr>
        <p:txBody>
          <a:bodyPr/>
          <a:lstStyle/>
          <a:p>
            <a:endParaRPr lang="es-MX"/>
          </a:p>
        </p:txBody>
      </p:sp>
      <p:sp>
        <p:nvSpPr>
          <p:cNvPr id="22" name="Freeform 22"/>
          <p:cNvSpPr/>
          <p:nvPr/>
        </p:nvSpPr>
        <p:spPr>
          <a:xfrm>
            <a:off x="11455059" y="6637395"/>
            <a:ext cx="2967743" cy="2876013"/>
          </a:xfrm>
          <a:custGeom>
            <a:avLst/>
            <a:gdLst/>
            <a:ahLst/>
            <a:cxnLst/>
            <a:rect l="l" t="t" r="r" b="b"/>
            <a:pathLst>
              <a:path w="2967743" h="2876013">
                <a:moveTo>
                  <a:pt x="0" y="0"/>
                </a:moveTo>
                <a:lnTo>
                  <a:pt x="2967743" y="0"/>
                </a:lnTo>
                <a:lnTo>
                  <a:pt x="2967743" y="2876012"/>
                </a:lnTo>
                <a:lnTo>
                  <a:pt x="0" y="28760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a:p>
        </p:txBody>
      </p:sp>
      <p:sp>
        <p:nvSpPr>
          <p:cNvPr id="23" name="Freeform 23"/>
          <p:cNvSpPr/>
          <p:nvPr/>
        </p:nvSpPr>
        <p:spPr>
          <a:xfrm>
            <a:off x="9757021" y="8084495"/>
            <a:ext cx="1641685" cy="1590942"/>
          </a:xfrm>
          <a:custGeom>
            <a:avLst/>
            <a:gdLst/>
            <a:ahLst/>
            <a:cxnLst/>
            <a:rect l="l" t="t" r="r" b="b"/>
            <a:pathLst>
              <a:path w="1641685" h="1590942">
                <a:moveTo>
                  <a:pt x="0" y="0"/>
                </a:moveTo>
                <a:lnTo>
                  <a:pt x="1641685" y="0"/>
                </a:lnTo>
                <a:lnTo>
                  <a:pt x="1641685" y="1590941"/>
                </a:lnTo>
                <a:lnTo>
                  <a:pt x="0" y="159094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a:p>
        </p:txBody>
      </p:sp>
      <p:sp>
        <p:nvSpPr>
          <p:cNvPr id="24" name="Freeform 24"/>
          <p:cNvSpPr/>
          <p:nvPr/>
        </p:nvSpPr>
        <p:spPr>
          <a:xfrm>
            <a:off x="9728480" y="5584010"/>
            <a:ext cx="1641685" cy="1590942"/>
          </a:xfrm>
          <a:custGeom>
            <a:avLst/>
            <a:gdLst/>
            <a:ahLst/>
            <a:cxnLst/>
            <a:rect l="l" t="t" r="r" b="b"/>
            <a:pathLst>
              <a:path w="1641685" h="1590942">
                <a:moveTo>
                  <a:pt x="0" y="0"/>
                </a:moveTo>
                <a:lnTo>
                  <a:pt x="1641685" y="0"/>
                </a:lnTo>
                <a:lnTo>
                  <a:pt x="1641685" y="1590941"/>
                </a:lnTo>
                <a:lnTo>
                  <a:pt x="0" y="159094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a:p>
        </p:txBody>
      </p:sp>
      <p:sp>
        <p:nvSpPr>
          <p:cNvPr id="25" name="Freeform 25"/>
          <p:cNvSpPr/>
          <p:nvPr/>
        </p:nvSpPr>
        <p:spPr>
          <a:xfrm>
            <a:off x="2473216" y="978954"/>
            <a:ext cx="1077293" cy="1077293"/>
          </a:xfrm>
          <a:custGeom>
            <a:avLst/>
            <a:gdLst/>
            <a:ahLst/>
            <a:cxnLst/>
            <a:rect l="l" t="t" r="r" b="b"/>
            <a:pathLst>
              <a:path w="1077293" h="1077293">
                <a:moveTo>
                  <a:pt x="0" y="0"/>
                </a:moveTo>
                <a:lnTo>
                  <a:pt x="1077293" y="0"/>
                </a:lnTo>
                <a:lnTo>
                  <a:pt x="1077293" y="1077293"/>
                </a:lnTo>
                <a:lnTo>
                  <a:pt x="0" y="107729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MX"/>
          </a:p>
        </p:txBody>
      </p:sp>
      <p:sp>
        <p:nvSpPr>
          <p:cNvPr id="26" name="Freeform 26"/>
          <p:cNvSpPr/>
          <p:nvPr/>
        </p:nvSpPr>
        <p:spPr>
          <a:xfrm>
            <a:off x="2616483" y="4483372"/>
            <a:ext cx="996602" cy="996602"/>
          </a:xfrm>
          <a:custGeom>
            <a:avLst/>
            <a:gdLst/>
            <a:ahLst/>
            <a:cxnLst/>
            <a:rect l="l" t="t" r="r" b="b"/>
            <a:pathLst>
              <a:path w="996602" h="996602">
                <a:moveTo>
                  <a:pt x="0" y="0"/>
                </a:moveTo>
                <a:lnTo>
                  <a:pt x="996602" y="0"/>
                </a:lnTo>
                <a:lnTo>
                  <a:pt x="996602" y="996602"/>
                </a:lnTo>
                <a:lnTo>
                  <a:pt x="0" y="996602"/>
                </a:lnTo>
                <a:lnTo>
                  <a:pt x="0" y="0"/>
                </a:lnTo>
                <a:close/>
              </a:path>
            </a:pathLst>
          </a:custGeom>
          <a:blipFill>
            <a:blip r:embed="rId19"/>
            <a:stretch>
              <a:fillRect/>
            </a:stretch>
          </a:blipFill>
        </p:spPr>
        <p:txBody>
          <a:bodyPr/>
          <a:lstStyle/>
          <a:p>
            <a:endParaRPr lang="es-MX"/>
          </a:p>
        </p:txBody>
      </p:sp>
      <p:sp>
        <p:nvSpPr>
          <p:cNvPr id="27" name="Freeform 27"/>
          <p:cNvSpPr/>
          <p:nvPr/>
        </p:nvSpPr>
        <p:spPr>
          <a:xfrm>
            <a:off x="15070192" y="4246850"/>
            <a:ext cx="787497" cy="885934"/>
          </a:xfrm>
          <a:custGeom>
            <a:avLst/>
            <a:gdLst/>
            <a:ahLst/>
            <a:cxnLst/>
            <a:rect l="l" t="t" r="r" b="b"/>
            <a:pathLst>
              <a:path w="787497" h="885934">
                <a:moveTo>
                  <a:pt x="0" y="0"/>
                </a:moveTo>
                <a:lnTo>
                  <a:pt x="787497" y="0"/>
                </a:lnTo>
                <a:lnTo>
                  <a:pt x="787497" y="885934"/>
                </a:lnTo>
                <a:lnTo>
                  <a:pt x="0" y="885934"/>
                </a:lnTo>
                <a:lnTo>
                  <a:pt x="0" y="0"/>
                </a:lnTo>
                <a:close/>
              </a:path>
            </a:pathLst>
          </a:custGeom>
          <a:blipFill>
            <a:blip r:embed="rId20"/>
            <a:stretch>
              <a:fillRect/>
            </a:stretch>
          </a:blipFill>
        </p:spPr>
        <p:txBody>
          <a:bodyPr/>
          <a:lstStyle/>
          <a:p>
            <a:endParaRPr lang="es-MX"/>
          </a:p>
        </p:txBody>
      </p:sp>
      <p:sp>
        <p:nvSpPr>
          <p:cNvPr id="28" name="Freeform 28"/>
          <p:cNvSpPr/>
          <p:nvPr/>
        </p:nvSpPr>
        <p:spPr>
          <a:xfrm>
            <a:off x="5632064" y="8125591"/>
            <a:ext cx="2282516" cy="1520726"/>
          </a:xfrm>
          <a:custGeom>
            <a:avLst/>
            <a:gdLst/>
            <a:ahLst/>
            <a:cxnLst/>
            <a:rect l="l" t="t" r="r" b="b"/>
            <a:pathLst>
              <a:path w="2282516" h="1520726">
                <a:moveTo>
                  <a:pt x="0" y="0"/>
                </a:moveTo>
                <a:lnTo>
                  <a:pt x="2282515" y="0"/>
                </a:lnTo>
                <a:lnTo>
                  <a:pt x="2282515" y="1520726"/>
                </a:lnTo>
                <a:lnTo>
                  <a:pt x="0" y="1520726"/>
                </a:lnTo>
                <a:lnTo>
                  <a:pt x="0" y="0"/>
                </a:lnTo>
                <a:close/>
              </a:path>
            </a:pathLst>
          </a:custGeom>
          <a:blipFill>
            <a:blip r:embed="rId21"/>
            <a:stretch>
              <a:fillRect/>
            </a:stretch>
          </a:blipFill>
        </p:spPr>
        <p:txBody>
          <a:bodyPr/>
          <a:lstStyle/>
          <a:p>
            <a:endParaRPr lang="es-MX"/>
          </a:p>
        </p:txBody>
      </p:sp>
      <p:sp>
        <p:nvSpPr>
          <p:cNvPr id="29" name="Freeform 29"/>
          <p:cNvSpPr/>
          <p:nvPr/>
        </p:nvSpPr>
        <p:spPr>
          <a:xfrm>
            <a:off x="9809318" y="8539587"/>
            <a:ext cx="1418243" cy="680756"/>
          </a:xfrm>
          <a:custGeom>
            <a:avLst/>
            <a:gdLst/>
            <a:ahLst/>
            <a:cxnLst/>
            <a:rect l="l" t="t" r="r" b="b"/>
            <a:pathLst>
              <a:path w="1418243" h="680756">
                <a:moveTo>
                  <a:pt x="0" y="0"/>
                </a:moveTo>
                <a:lnTo>
                  <a:pt x="1418242" y="0"/>
                </a:lnTo>
                <a:lnTo>
                  <a:pt x="1418242" y="680757"/>
                </a:lnTo>
                <a:lnTo>
                  <a:pt x="0" y="680757"/>
                </a:lnTo>
                <a:lnTo>
                  <a:pt x="0" y="0"/>
                </a:lnTo>
                <a:close/>
              </a:path>
            </a:pathLst>
          </a:custGeom>
          <a:blipFill>
            <a:blip r:embed="rId22"/>
            <a:stretch>
              <a:fillRect/>
            </a:stretch>
          </a:blipFill>
        </p:spPr>
        <p:txBody>
          <a:bodyPr/>
          <a:lstStyle/>
          <a:p>
            <a:endParaRPr lang="es-MX"/>
          </a:p>
        </p:txBody>
      </p:sp>
      <p:sp>
        <p:nvSpPr>
          <p:cNvPr id="30" name="Freeform 30"/>
          <p:cNvSpPr/>
          <p:nvPr/>
        </p:nvSpPr>
        <p:spPr>
          <a:xfrm>
            <a:off x="10022297" y="5895733"/>
            <a:ext cx="967496" cy="967496"/>
          </a:xfrm>
          <a:custGeom>
            <a:avLst/>
            <a:gdLst/>
            <a:ahLst/>
            <a:cxnLst/>
            <a:rect l="l" t="t" r="r" b="b"/>
            <a:pathLst>
              <a:path w="967496" h="967496">
                <a:moveTo>
                  <a:pt x="0" y="0"/>
                </a:moveTo>
                <a:lnTo>
                  <a:pt x="967495" y="0"/>
                </a:lnTo>
                <a:lnTo>
                  <a:pt x="967495" y="967495"/>
                </a:lnTo>
                <a:lnTo>
                  <a:pt x="0" y="967495"/>
                </a:lnTo>
                <a:lnTo>
                  <a:pt x="0" y="0"/>
                </a:lnTo>
                <a:close/>
              </a:path>
            </a:pathLst>
          </a:custGeom>
          <a:blipFill>
            <a:blip r:embed="rId23"/>
            <a:stretch>
              <a:fillRect/>
            </a:stretch>
          </a:blipFill>
        </p:spPr>
        <p:txBody>
          <a:bodyPr/>
          <a:lstStyle/>
          <a:p>
            <a:endParaRPr lang="es-MX"/>
          </a:p>
        </p:txBody>
      </p:sp>
      <p:sp>
        <p:nvSpPr>
          <p:cNvPr id="31" name="TextBox 31"/>
          <p:cNvSpPr txBox="1"/>
          <p:nvPr/>
        </p:nvSpPr>
        <p:spPr>
          <a:xfrm>
            <a:off x="6803539" y="1343880"/>
            <a:ext cx="3851696" cy="1130644"/>
          </a:xfrm>
          <a:prstGeom prst="rect">
            <a:avLst/>
          </a:prstGeom>
        </p:spPr>
        <p:txBody>
          <a:bodyPr lIns="0" tIns="0" rIns="0" bIns="0" rtlCol="0" anchor="t">
            <a:spAutoFit/>
          </a:bodyPr>
          <a:lstStyle/>
          <a:p>
            <a:pPr algn="ctr">
              <a:lnSpc>
                <a:spcPts val="4374"/>
              </a:lnSpc>
            </a:pPr>
            <a:r>
              <a:rPr lang="en-US" sz="4126">
                <a:solidFill>
                  <a:srgbClr val="000000"/>
                </a:solidFill>
                <a:latin typeface="Archivo Narrow"/>
                <a:ea typeface="Archivo Narrow"/>
                <a:cs typeface="Archivo Narrow"/>
                <a:sym typeface="Archivo Narrow"/>
              </a:rPr>
              <a:t>LENGUAJES DE PROGRAMACION</a:t>
            </a:r>
          </a:p>
        </p:txBody>
      </p:sp>
      <p:sp>
        <p:nvSpPr>
          <p:cNvPr id="32" name="TextBox 32"/>
          <p:cNvSpPr txBox="1"/>
          <p:nvPr/>
        </p:nvSpPr>
        <p:spPr>
          <a:xfrm>
            <a:off x="3850373" y="2370221"/>
            <a:ext cx="2249563" cy="270209"/>
          </a:xfrm>
          <a:prstGeom prst="rect">
            <a:avLst/>
          </a:prstGeom>
        </p:spPr>
        <p:txBody>
          <a:bodyPr lIns="0" tIns="0" rIns="0" bIns="0" rtlCol="0" anchor="t">
            <a:spAutoFit/>
          </a:bodyPr>
          <a:lstStyle/>
          <a:p>
            <a:pPr algn="ctr">
              <a:lnSpc>
                <a:spcPts val="1932"/>
              </a:lnSpc>
            </a:pPr>
            <a:r>
              <a:rPr lang="en-US" sz="2195" b="1">
                <a:solidFill>
                  <a:srgbClr val="000000"/>
                </a:solidFill>
                <a:latin typeface="Archivo Narrow Bold"/>
                <a:ea typeface="Archivo Narrow Bold"/>
                <a:cs typeface="Archivo Narrow Bold"/>
                <a:sym typeface="Archivo Narrow Bold"/>
              </a:rPr>
              <a:t>PYTHON</a:t>
            </a:r>
          </a:p>
        </p:txBody>
      </p:sp>
      <p:sp>
        <p:nvSpPr>
          <p:cNvPr id="33" name="TextBox 33"/>
          <p:cNvSpPr txBox="1"/>
          <p:nvPr/>
        </p:nvSpPr>
        <p:spPr>
          <a:xfrm>
            <a:off x="3737050" y="2726343"/>
            <a:ext cx="2425742" cy="783939"/>
          </a:xfrm>
          <a:prstGeom prst="rect">
            <a:avLst/>
          </a:prstGeom>
        </p:spPr>
        <p:txBody>
          <a:bodyPr lIns="0" tIns="0" rIns="0" bIns="0" rtlCol="0" anchor="t">
            <a:spAutoFit/>
          </a:bodyPr>
          <a:lstStyle/>
          <a:p>
            <a:pPr algn="ctr">
              <a:lnSpc>
                <a:spcPts val="2119"/>
              </a:lnSpc>
              <a:spcBef>
                <a:spcPct val="0"/>
              </a:spcBef>
            </a:pPr>
            <a:r>
              <a:rPr lang="en-US" sz="1513">
                <a:solidFill>
                  <a:srgbClr val="000000"/>
                </a:solidFill>
                <a:latin typeface="Archivo Narrow"/>
                <a:ea typeface="Archivo Narrow"/>
                <a:cs typeface="Archivo Narrow"/>
                <a:sym typeface="Archivo Narrow"/>
              </a:rPr>
              <a:t>Versátil, fácil de aprender, usado en inteligencia artificial, ciencia de datos, web y automatización.</a:t>
            </a:r>
          </a:p>
        </p:txBody>
      </p:sp>
      <p:sp>
        <p:nvSpPr>
          <p:cNvPr id="34" name="TextBox 34"/>
          <p:cNvSpPr txBox="1"/>
          <p:nvPr/>
        </p:nvSpPr>
        <p:spPr>
          <a:xfrm>
            <a:off x="11348474" y="2610184"/>
            <a:ext cx="2249563" cy="267369"/>
          </a:xfrm>
          <a:prstGeom prst="rect">
            <a:avLst/>
          </a:prstGeom>
        </p:spPr>
        <p:txBody>
          <a:bodyPr lIns="0" tIns="0" rIns="0" bIns="0" rtlCol="0" anchor="t">
            <a:spAutoFit/>
          </a:bodyPr>
          <a:lstStyle/>
          <a:p>
            <a:pPr algn="ctr">
              <a:lnSpc>
                <a:spcPts val="1932"/>
              </a:lnSpc>
            </a:pPr>
            <a:r>
              <a:rPr lang="en-US" sz="2195" b="1">
                <a:solidFill>
                  <a:srgbClr val="000000"/>
                </a:solidFill>
                <a:latin typeface="Archivo Narrow Bold"/>
                <a:ea typeface="Archivo Narrow Bold"/>
                <a:cs typeface="Archivo Narrow Bold"/>
                <a:sym typeface="Archivo Narrow Bold"/>
              </a:rPr>
              <a:t>C</a:t>
            </a:r>
          </a:p>
        </p:txBody>
      </p:sp>
      <p:sp>
        <p:nvSpPr>
          <p:cNvPr id="35" name="TextBox 35"/>
          <p:cNvSpPr txBox="1"/>
          <p:nvPr/>
        </p:nvSpPr>
        <p:spPr>
          <a:xfrm>
            <a:off x="11396514" y="2997408"/>
            <a:ext cx="2425742" cy="783938"/>
          </a:xfrm>
          <a:prstGeom prst="rect">
            <a:avLst/>
          </a:prstGeom>
        </p:spPr>
        <p:txBody>
          <a:bodyPr lIns="0" tIns="0" rIns="0" bIns="0" rtlCol="0" anchor="t">
            <a:spAutoFit/>
          </a:bodyPr>
          <a:lstStyle/>
          <a:p>
            <a:pPr algn="ctr">
              <a:lnSpc>
                <a:spcPts val="2119"/>
              </a:lnSpc>
              <a:spcBef>
                <a:spcPct val="0"/>
              </a:spcBef>
            </a:pPr>
            <a:r>
              <a:rPr lang="en-US" sz="1513">
                <a:solidFill>
                  <a:srgbClr val="000000"/>
                </a:solidFill>
                <a:latin typeface="Archivo Narrow"/>
                <a:ea typeface="Archivo Narrow"/>
                <a:cs typeface="Archivo Narrow"/>
                <a:sym typeface="Archivo Narrow"/>
              </a:rPr>
              <a:t>Lenguaje base, rápido y eficiente, usado en sistemas operativos y programación de hardware.</a:t>
            </a:r>
          </a:p>
        </p:txBody>
      </p:sp>
      <p:sp>
        <p:nvSpPr>
          <p:cNvPr id="36" name="TextBox 36"/>
          <p:cNvSpPr txBox="1"/>
          <p:nvPr/>
        </p:nvSpPr>
        <p:spPr>
          <a:xfrm>
            <a:off x="7390827" y="3956989"/>
            <a:ext cx="2249563" cy="267369"/>
          </a:xfrm>
          <a:prstGeom prst="rect">
            <a:avLst/>
          </a:prstGeom>
        </p:spPr>
        <p:txBody>
          <a:bodyPr lIns="0" tIns="0" rIns="0" bIns="0" rtlCol="0" anchor="t">
            <a:spAutoFit/>
          </a:bodyPr>
          <a:lstStyle/>
          <a:p>
            <a:pPr algn="ctr">
              <a:lnSpc>
                <a:spcPts val="1932"/>
              </a:lnSpc>
            </a:pPr>
            <a:r>
              <a:rPr lang="en-US" sz="2195">
                <a:solidFill>
                  <a:srgbClr val="000000"/>
                </a:solidFill>
                <a:latin typeface="Archivo Narrow"/>
                <a:ea typeface="Archivo Narrow"/>
                <a:cs typeface="Archivo Narrow"/>
                <a:sym typeface="Archivo Narrow"/>
              </a:rPr>
              <a:t>JAVA </a:t>
            </a:r>
          </a:p>
        </p:txBody>
      </p:sp>
      <p:sp>
        <p:nvSpPr>
          <p:cNvPr id="37" name="TextBox 37"/>
          <p:cNvSpPr txBox="1"/>
          <p:nvPr/>
        </p:nvSpPr>
        <p:spPr>
          <a:xfrm>
            <a:off x="7302738" y="4359562"/>
            <a:ext cx="2425742" cy="783938"/>
          </a:xfrm>
          <a:prstGeom prst="rect">
            <a:avLst/>
          </a:prstGeom>
        </p:spPr>
        <p:txBody>
          <a:bodyPr lIns="0" tIns="0" rIns="0" bIns="0" rtlCol="0" anchor="t">
            <a:spAutoFit/>
          </a:bodyPr>
          <a:lstStyle/>
          <a:p>
            <a:pPr algn="ctr">
              <a:lnSpc>
                <a:spcPts val="2119"/>
              </a:lnSpc>
              <a:spcBef>
                <a:spcPct val="0"/>
              </a:spcBef>
            </a:pPr>
            <a:r>
              <a:rPr lang="en-US" sz="1513">
                <a:solidFill>
                  <a:srgbClr val="000000"/>
                </a:solidFill>
                <a:latin typeface="Archivo Narrow"/>
                <a:ea typeface="Archivo Narrow"/>
                <a:cs typeface="Archivo Narrow"/>
                <a:sym typeface="Archivo Narrow"/>
              </a:rPr>
              <a:t>Muy popular en aplicaciones empresariales, móviles (Android) y sistemas grandes.</a:t>
            </a:r>
          </a:p>
        </p:txBody>
      </p:sp>
      <p:sp>
        <p:nvSpPr>
          <p:cNvPr id="38" name="TextBox 38"/>
          <p:cNvSpPr txBox="1"/>
          <p:nvPr/>
        </p:nvSpPr>
        <p:spPr>
          <a:xfrm>
            <a:off x="3388621" y="7256053"/>
            <a:ext cx="2249563" cy="267369"/>
          </a:xfrm>
          <a:prstGeom prst="rect">
            <a:avLst/>
          </a:prstGeom>
        </p:spPr>
        <p:txBody>
          <a:bodyPr lIns="0" tIns="0" rIns="0" bIns="0" rtlCol="0" anchor="t">
            <a:spAutoFit/>
          </a:bodyPr>
          <a:lstStyle/>
          <a:p>
            <a:pPr algn="ctr">
              <a:lnSpc>
                <a:spcPts val="1932"/>
              </a:lnSpc>
            </a:pPr>
            <a:r>
              <a:rPr lang="en-US" sz="2195" b="1">
                <a:solidFill>
                  <a:srgbClr val="000000"/>
                </a:solidFill>
                <a:latin typeface="Archivo Narrow Bold"/>
                <a:ea typeface="Archivo Narrow Bold"/>
                <a:cs typeface="Archivo Narrow Bold"/>
                <a:sym typeface="Archivo Narrow Bold"/>
              </a:rPr>
              <a:t>R</a:t>
            </a:r>
          </a:p>
        </p:txBody>
      </p:sp>
      <p:sp>
        <p:nvSpPr>
          <p:cNvPr id="39" name="TextBox 39"/>
          <p:cNvSpPr txBox="1"/>
          <p:nvPr/>
        </p:nvSpPr>
        <p:spPr>
          <a:xfrm>
            <a:off x="3275298" y="7612174"/>
            <a:ext cx="2425742" cy="522511"/>
          </a:xfrm>
          <a:prstGeom prst="rect">
            <a:avLst/>
          </a:prstGeom>
        </p:spPr>
        <p:txBody>
          <a:bodyPr lIns="0" tIns="0" rIns="0" bIns="0" rtlCol="0" anchor="t">
            <a:spAutoFit/>
          </a:bodyPr>
          <a:lstStyle/>
          <a:p>
            <a:pPr algn="ctr">
              <a:lnSpc>
                <a:spcPts val="2119"/>
              </a:lnSpc>
              <a:spcBef>
                <a:spcPct val="0"/>
              </a:spcBef>
            </a:pPr>
            <a:r>
              <a:rPr lang="en-US" sz="1513">
                <a:solidFill>
                  <a:srgbClr val="000000"/>
                </a:solidFill>
                <a:latin typeface="Archivo Narrow"/>
                <a:ea typeface="Archivo Narrow"/>
                <a:cs typeface="Archivo Narrow"/>
                <a:sym typeface="Archivo Narrow"/>
              </a:rPr>
              <a:t>Muy usado en estadística, análisis de datos y machine learning.</a:t>
            </a:r>
          </a:p>
        </p:txBody>
      </p:sp>
      <p:sp>
        <p:nvSpPr>
          <p:cNvPr id="40" name="TextBox 40"/>
          <p:cNvSpPr txBox="1"/>
          <p:nvPr/>
        </p:nvSpPr>
        <p:spPr>
          <a:xfrm>
            <a:off x="11839383" y="7246959"/>
            <a:ext cx="2249563" cy="267369"/>
          </a:xfrm>
          <a:prstGeom prst="rect">
            <a:avLst/>
          </a:prstGeom>
        </p:spPr>
        <p:txBody>
          <a:bodyPr lIns="0" tIns="0" rIns="0" bIns="0" rtlCol="0" anchor="t">
            <a:spAutoFit/>
          </a:bodyPr>
          <a:lstStyle/>
          <a:p>
            <a:pPr algn="ctr">
              <a:lnSpc>
                <a:spcPts val="1932"/>
              </a:lnSpc>
            </a:pPr>
            <a:r>
              <a:rPr lang="en-US" sz="2195" b="1">
                <a:solidFill>
                  <a:srgbClr val="000000"/>
                </a:solidFill>
                <a:latin typeface="Archivo Narrow Bold"/>
                <a:ea typeface="Archivo Narrow Bold"/>
                <a:cs typeface="Archivo Narrow Bold"/>
                <a:sym typeface="Archivo Narrow Bold"/>
              </a:rPr>
              <a:t>SQL</a:t>
            </a:r>
          </a:p>
        </p:txBody>
      </p:sp>
      <p:sp>
        <p:nvSpPr>
          <p:cNvPr id="41" name="TextBox 41"/>
          <p:cNvSpPr txBox="1"/>
          <p:nvPr/>
        </p:nvSpPr>
        <p:spPr>
          <a:xfrm>
            <a:off x="11726060" y="7603081"/>
            <a:ext cx="2425742" cy="522511"/>
          </a:xfrm>
          <a:prstGeom prst="rect">
            <a:avLst/>
          </a:prstGeom>
        </p:spPr>
        <p:txBody>
          <a:bodyPr lIns="0" tIns="0" rIns="0" bIns="0" rtlCol="0" anchor="t">
            <a:spAutoFit/>
          </a:bodyPr>
          <a:lstStyle/>
          <a:p>
            <a:pPr algn="ctr">
              <a:lnSpc>
                <a:spcPts val="2119"/>
              </a:lnSpc>
              <a:spcBef>
                <a:spcPct val="0"/>
              </a:spcBef>
            </a:pPr>
            <a:r>
              <a:rPr lang="en-US" sz="1513">
                <a:solidFill>
                  <a:srgbClr val="000000"/>
                </a:solidFill>
                <a:latin typeface="Archivo Narrow"/>
                <a:ea typeface="Archivo Narrow"/>
                <a:cs typeface="Archivo Narrow"/>
                <a:sym typeface="Archivo Narrow"/>
              </a:rPr>
              <a:t>Lenguaje para gestionar bases de datos relacionales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5" b="-13405"/>
            </a:stretch>
          </a:blipFill>
        </p:spPr>
        <p:txBody>
          <a:bodyPr/>
          <a:lstStyle/>
          <a:p>
            <a:endParaRPr lang="es-MX"/>
          </a:p>
        </p:txBody>
      </p:sp>
      <p:sp>
        <p:nvSpPr>
          <p:cNvPr id="3" name="Freeform 3"/>
          <p:cNvSpPr/>
          <p:nvPr/>
        </p:nvSpPr>
        <p:spPr>
          <a:xfrm>
            <a:off x="4737519" y="260409"/>
            <a:ext cx="8812963" cy="2037998"/>
          </a:xfrm>
          <a:custGeom>
            <a:avLst/>
            <a:gdLst/>
            <a:ahLst/>
            <a:cxnLst/>
            <a:rect l="l" t="t" r="r" b="b"/>
            <a:pathLst>
              <a:path w="8812963" h="2037998">
                <a:moveTo>
                  <a:pt x="0" y="0"/>
                </a:moveTo>
                <a:lnTo>
                  <a:pt x="8812962" y="0"/>
                </a:lnTo>
                <a:lnTo>
                  <a:pt x="8812962" y="2037998"/>
                </a:lnTo>
                <a:lnTo>
                  <a:pt x="0" y="2037998"/>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547270" y="3450590"/>
            <a:ext cx="13656600" cy="3117212"/>
          </a:xfrm>
          <a:prstGeom prst="rect">
            <a:avLst/>
          </a:prstGeom>
        </p:spPr>
        <p:txBody>
          <a:bodyPr lIns="0" tIns="0" rIns="0" bIns="0" rtlCol="0" anchor="t">
            <a:spAutoFit/>
          </a:bodyPr>
          <a:lstStyle/>
          <a:p>
            <a:pPr algn="ctr">
              <a:lnSpc>
                <a:spcPts val="12460"/>
              </a:lnSpc>
            </a:pPr>
            <a:r>
              <a:rPr lang="en-US" sz="8900" b="1">
                <a:solidFill>
                  <a:srgbClr val="1800AD"/>
                </a:solidFill>
                <a:latin typeface="Archivo Narrow Bold"/>
                <a:ea typeface="Archivo Narrow Bold"/>
                <a:cs typeface="Archivo Narrow Bold"/>
                <a:sym typeface="Archivo Narrow Bold"/>
              </a:rPr>
              <a:t>2.2 Características del lenguaje de programación.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7DF"/>
        </a:solidFill>
        <a:effectLst/>
      </p:bgPr>
    </p:bg>
    <p:spTree>
      <p:nvGrpSpPr>
        <p:cNvPr id="1" name=""/>
        <p:cNvGrpSpPr/>
        <p:nvPr/>
      </p:nvGrpSpPr>
      <p:grpSpPr>
        <a:xfrm>
          <a:off x="0" y="0"/>
          <a:ext cx="0" cy="0"/>
          <a:chOff x="0" y="0"/>
          <a:chExt cx="0" cy="0"/>
        </a:xfrm>
      </p:grpSpPr>
      <p:sp>
        <p:nvSpPr>
          <p:cNvPr id="2" name="Freeform 2"/>
          <p:cNvSpPr/>
          <p:nvPr/>
        </p:nvSpPr>
        <p:spPr>
          <a:xfrm>
            <a:off x="-163521" y="-21431"/>
            <a:ext cx="18658137" cy="10308431"/>
          </a:xfrm>
          <a:custGeom>
            <a:avLst/>
            <a:gdLst/>
            <a:ahLst/>
            <a:cxnLst/>
            <a:rect l="l" t="t" r="r" b="b"/>
            <a:pathLst>
              <a:path w="18658137" h="10308431">
                <a:moveTo>
                  <a:pt x="0" y="0"/>
                </a:moveTo>
                <a:lnTo>
                  <a:pt x="18658137" y="0"/>
                </a:lnTo>
                <a:lnTo>
                  <a:pt x="18658137" y="10308431"/>
                </a:lnTo>
                <a:lnTo>
                  <a:pt x="0" y="10308431"/>
                </a:lnTo>
                <a:lnTo>
                  <a:pt x="0" y="0"/>
                </a:lnTo>
                <a:close/>
              </a:path>
            </a:pathLst>
          </a:custGeom>
          <a:blipFill>
            <a:blip r:embed="rId2"/>
            <a:stretch>
              <a:fillRect t="-905" b="-905"/>
            </a:stretch>
          </a:blipFill>
        </p:spPr>
        <p:txBody>
          <a:bodyPr/>
          <a:lstStyle/>
          <a:p>
            <a:endParaRPr lang="es-MX"/>
          </a:p>
        </p:txBody>
      </p:sp>
      <p:sp>
        <p:nvSpPr>
          <p:cNvPr id="3" name="Freeform 3"/>
          <p:cNvSpPr/>
          <p:nvPr/>
        </p:nvSpPr>
        <p:spPr>
          <a:xfrm rot="818652">
            <a:off x="-1022006" y="-10345319"/>
            <a:ext cx="9400422" cy="9722890"/>
          </a:xfrm>
          <a:custGeom>
            <a:avLst/>
            <a:gdLst/>
            <a:ahLst/>
            <a:cxnLst/>
            <a:rect l="l" t="t" r="r" b="b"/>
            <a:pathLst>
              <a:path w="9400422" h="9722890">
                <a:moveTo>
                  <a:pt x="0" y="0"/>
                </a:moveTo>
                <a:lnTo>
                  <a:pt x="9400422" y="0"/>
                </a:lnTo>
                <a:lnTo>
                  <a:pt x="9400422" y="9722889"/>
                </a:lnTo>
                <a:lnTo>
                  <a:pt x="0" y="9722889"/>
                </a:lnTo>
                <a:lnTo>
                  <a:pt x="0" y="0"/>
                </a:lnTo>
                <a:close/>
              </a:path>
            </a:pathLst>
          </a:custGeom>
          <a:blipFill>
            <a:blip r:embed="rId3">
              <a:alphaModFix amt="8999"/>
            </a:blip>
            <a:stretch>
              <a:fillRect/>
            </a:stretch>
          </a:blipFill>
        </p:spPr>
        <p:txBody>
          <a:bodyPr/>
          <a:lstStyle/>
          <a:p>
            <a:endParaRPr lang="es-MX"/>
          </a:p>
        </p:txBody>
      </p:sp>
      <p:sp>
        <p:nvSpPr>
          <p:cNvPr id="4" name="Freeform 4"/>
          <p:cNvSpPr/>
          <p:nvPr/>
        </p:nvSpPr>
        <p:spPr>
          <a:xfrm>
            <a:off x="5787463" y="4912914"/>
            <a:ext cx="7210170" cy="3414364"/>
          </a:xfrm>
          <a:custGeom>
            <a:avLst/>
            <a:gdLst/>
            <a:ahLst/>
            <a:cxnLst/>
            <a:rect l="l" t="t" r="r" b="b"/>
            <a:pathLst>
              <a:path w="7210170" h="3414364">
                <a:moveTo>
                  <a:pt x="0" y="0"/>
                </a:moveTo>
                <a:lnTo>
                  <a:pt x="7210170" y="0"/>
                </a:lnTo>
                <a:lnTo>
                  <a:pt x="7210170" y="3414364"/>
                </a:lnTo>
                <a:lnTo>
                  <a:pt x="0" y="3414364"/>
                </a:lnTo>
                <a:lnTo>
                  <a:pt x="0" y="0"/>
                </a:lnTo>
                <a:close/>
              </a:path>
            </a:pathLst>
          </a:custGeom>
          <a:blipFill>
            <a:blip r:embed="rId4"/>
            <a:stretch>
              <a:fillRect/>
            </a:stretch>
          </a:blipFill>
        </p:spPr>
        <p:txBody>
          <a:bodyPr/>
          <a:lstStyle/>
          <a:p>
            <a:endParaRPr lang="es-MX"/>
          </a:p>
        </p:txBody>
      </p:sp>
      <p:sp>
        <p:nvSpPr>
          <p:cNvPr id="5" name="TextBox 5"/>
          <p:cNvSpPr txBox="1"/>
          <p:nvPr/>
        </p:nvSpPr>
        <p:spPr>
          <a:xfrm>
            <a:off x="4709572" y="1866178"/>
            <a:ext cx="8911950" cy="647700"/>
          </a:xfrm>
          <a:prstGeom prst="rect">
            <a:avLst/>
          </a:prstGeom>
        </p:spPr>
        <p:txBody>
          <a:bodyPr lIns="0" tIns="0" rIns="0" bIns="0" rtlCol="0" anchor="t">
            <a:spAutoFit/>
          </a:bodyPr>
          <a:lstStyle/>
          <a:p>
            <a:pPr algn="ctr">
              <a:lnSpc>
                <a:spcPts val="5004"/>
              </a:lnSpc>
            </a:pPr>
            <a:r>
              <a:rPr lang="en-US" sz="4170" b="1">
                <a:solidFill>
                  <a:srgbClr val="000000"/>
                </a:solidFill>
                <a:latin typeface="Archivo Narrow Bold"/>
                <a:ea typeface="Archivo Narrow Bold"/>
                <a:cs typeface="Archivo Narrow Bold"/>
                <a:sym typeface="Archivo Narrow Bold"/>
              </a:rPr>
              <a:t>SINTAXIS DE JAVA</a:t>
            </a:r>
          </a:p>
        </p:txBody>
      </p:sp>
      <p:sp>
        <p:nvSpPr>
          <p:cNvPr id="6" name="TextBox 6"/>
          <p:cNvSpPr txBox="1"/>
          <p:nvPr/>
        </p:nvSpPr>
        <p:spPr>
          <a:xfrm>
            <a:off x="3052956" y="2691865"/>
            <a:ext cx="13056073" cy="1029168"/>
          </a:xfrm>
          <a:prstGeom prst="rect">
            <a:avLst/>
          </a:prstGeom>
        </p:spPr>
        <p:txBody>
          <a:bodyPr lIns="0" tIns="0" rIns="0" bIns="0" rtlCol="0" anchor="t">
            <a:spAutoFit/>
          </a:bodyPr>
          <a:lstStyle/>
          <a:p>
            <a:pPr algn="just">
              <a:lnSpc>
                <a:spcPts val="4174"/>
              </a:lnSpc>
            </a:pPr>
            <a:r>
              <a:rPr lang="en-US" sz="2981">
                <a:solidFill>
                  <a:srgbClr val="000000"/>
                </a:solidFill>
                <a:latin typeface="Archivo Narrow"/>
                <a:ea typeface="Archivo Narrow"/>
                <a:cs typeface="Archivo Narrow"/>
                <a:sym typeface="Archivo Narrow"/>
              </a:rPr>
              <a:t>La sintaxis de un lenguaje define cómo se usarán las palabras claves, los operadores y las variables para construir y evaluar expresiones.</a:t>
            </a:r>
          </a:p>
        </p:txBody>
      </p:sp>
      <p:pic>
        <p:nvPicPr>
          <p:cNvPr id="8" name="Picture 4" descr="Zoom en lupa - Iconos Interfaz de usuario y Gestos">
            <a:extLst>
              <a:ext uri="{FF2B5EF4-FFF2-40B4-BE49-F238E27FC236}">
                <a16:creationId xmlns:a16="http://schemas.microsoft.com/office/drawing/2014/main" id="{05657B90-1B4C-9C0A-E03B-C6A4357EEB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553" t="31250" r="26562" b="31515"/>
          <a:stretch>
            <a:fillRect/>
          </a:stretch>
        </p:blipFill>
        <p:spPr bwMode="auto">
          <a:xfrm>
            <a:off x="11777275" y="7334033"/>
            <a:ext cx="1143000" cy="907741"/>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4">
            <a:extLst>
              <a:ext uri="{FF2B5EF4-FFF2-40B4-BE49-F238E27FC236}">
                <a16:creationId xmlns:a16="http://schemas.microsoft.com/office/drawing/2014/main" id="{C6701C2B-51EB-4BD0-64EA-8C978C28F6BA}"/>
              </a:ext>
            </a:extLst>
          </p:cNvPr>
          <p:cNvSpPr/>
          <p:nvPr/>
        </p:nvSpPr>
        <p:spPr>
          <a:xfrm>
            <a:off x="2366734" y="1256275"/>
            <a:ext cx="14051629" cy="7774450"/>
          </a:xfrm>
          <a:custGeom>
            <a:avLst/>
            <a:gdLst/>
            <a:ahLst/>
            <a:cxnLst/>
            <a:rect l="l" t="t" r="r" b="b"/>
            <a:pathLst>
              <a:path w="7210170" h="3414364">
                <a:moveTo>
                  <a:pt x="0" y="0"/>
                </a:moveTo>
                <a:lnTo>
                  <a:pt x="7210170" y="0"/>
                </a:lnTo>
                <a:lnTo>
                  <a:pt x="7210170" y="3414364"/>
                </a:lnTo>
                <a:lnTo>
                  <a:pt x="0" y="3414364"/>
                </a:lnTo>
                <a:lnTo>
                  <a:pt x="0" y="0"/>
                </a:lnTo>
                <a:close/>
              </a:path>
            </a:pathLst>
          </a:custGeom>
          <a:blipFill>
            <a:blip r:embed="rId4"/>
            <a:stretch>
              <a:fillRect/>
            </a:stretch>
          </a:blipFill>
        </p:spPr>
        <p:txBody>
          <a:bodyPr/>
          <a:lstStyle/>
          <a:p>
            <a:endParaRPr lang="es-MX"/>
          </a:p>
        </p:txBody>
      </p:sp>
      <p:pic>
        <p:nvPicPr>
          <p:cNvPr id="10" name="Picture 6" descr="X png cruzar png transparente antecedentes 38341441 PNG">
            <a:extLst>
              <a:ext uri="{FF2B5EF4-FFF2-40B4-BE49-F238E27FC236}">
                <a16:creationId xmlns:a16="http://schemas.microsoft.com/office/drawing/2014/main" id="{0E00DB37-6971-5BDE-25EF-473D641A342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632" t="12307" r="12449" b="12307"/>
          <a:stretch>
            <a:fillRect/>
          </a:stretch>
        </p:blipFill>
        <p:spPr bwMode="auto">
          <a:xfrm>
            <a:off x="15950840" y="827362"/>
            <a:ext cx="1066354" cy="10588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nextCondLst>
                <p:cond evt="onClick" delay="0">
                  <p:tgtEl>
                    <p:spTgt spid="8"/>
                  </p:tgtEl>
                </p:cond>
              </p:nextCondLst>
            </p:seq>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9" grpId="0" animBg="1"/>
      <p:bldP spid="9"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2179</Words>
  <Application>Microsoft Office PowerPoint</Application>
  <PresentationFormat>Personalizado</PresentationFormat>
  <Paragraphs>166</Paragraphs>
  <Slides>44</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Archivo Narrow Bold</vt:lpstr>
      <vt:lpstr>Calibri</vt:lpstr>
      <vt:lpstr>Archivo Narrow</vt:lpstr>
      <vt:lpstr>Nunito</vt:lpstr>
      <vt:lpstr>Arial</vt:lpstr>
      <vt:lpstr>DM Sans Bold</vt:lpstr>
      <vt:lpstr>Nunito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2</dc:title>
  <cp:lastModifiedBy>a16576</cp:lastModifiedBy>
  <cp:revision>4</cp:revision>
  <dcterms:created xsi:type="dcterms:W3CDTF">2006-08-16T00:00:00Z</dcterms:created>
  <dcterms:modified xsi:type="dcterms:W3CDTF">2025-11-18T05:36:39Z</dcterms:modified>
  <dc:identifier>DAGz1-zwBCY</dc:identifier>
</cp:coreProperties>
</file>